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60" r:id="rId2"/>
    <p:sldId id="269" r:id="rId3"/>
    <p:sldId id="284" r:id="rId4"/>
    <p:sldId id="259" r:id="rId5"/>
    <p:sldId id="277" r:id="rId6"/>
    <p:sldId id="262" r:id="rId7"/>
    <p:sldId id="279" r:id="rId8"/>
    <p:sldId id="287" r:id="rId9"/>
    <p:sldId id="263" r:id="rId10"/>
    <p:sldId id="267" r:id="rId11"/>
    <p:sldId id="293" r:id="rId12"/>
    <p:sldId id="264" r:id="rId13"/>
    <p:sldId id="266" r:id="rId14"/>
    <p:sldId id="296" r:id="rId15"/>
    <p:sldId id="270" r:id="rId16"/>
    <p:sldId id="272" r:id="rId17"/>
    <p:sldId id="278" r:id="rId18"/>
    <p:sldId id="294" r:id="rId19"/>
    <p:sldId id="295" r:id="rId20"/>
    <p:sldId id="271" r:id="rId21"/>
    <p:sldId id="275" r:id="rId22"/>
    <p:sldId id="289" r:id="rId23"/>
    <p:sldId id="290" r:id="rId24"/>
    <p:sldId id="291" r:id="rId25"/>
    <p:sldId id="292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E7D5"/>
    <a:srgbClr val="CDF7FF"/>
    <a:srgbClr val="E9FE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3" d="100"/>
          <a:sy n="73" d="100"/>
        </p:scale>
        <p:origin x="533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1607FB-4AF3-41D9-93C1-AF2B65302971}" type="datetimeFigureOut">
              <a:rPr lang="en-US" smtClean="0"/>
              <a:t>8/2/2019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664A05-9D98-47C5-97FE-2EB410531E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9825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72A929-E004-4242-BA74-AAD7B805CE2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3327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72A929-E004-4242-BA74-AAD7B805CE2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1112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Installation Guide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664A05-9D98-47C5-97FE-2EB410531E0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5235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Installation Guide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664A05-9D98-47C5-97FE-2EB410531E0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3727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Installation Guide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664A05-9D98-47C5-97FE-2EB410531E0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7639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Installation Guide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664A05-9D98-47C5-97FE-2EB410531E0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4166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0104DB-87CA-D64F-AB86-DB2520DDF5D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7697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* From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Miller, R.E. and Blair, P.D., 2009.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Input-output analysis: foundations and extensions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Cambridge university press,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pp 12-25.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0104DB-87CA-D64F-AB86-DB2520DDF5D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0158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2" indent="0" algn="ctr">
              <a:buNone/>
              <a:defRPr sz="2000"/>
            </a:lvl2pPr>
            <a:lvl3pPr marL="914363" indent="0" algn="ctr">
              <a:buNone/>
              <a:defRPr sz="1800"/>
            </a:lvl3pPr>
            <a:lvl4pPr marL="1371545" indent="0" algn="ctr">
              <a:buNone/>
              <a:defRPr sz="1600"/>
            </a:lvl4pPr>
            <a:lvl5pPr marL="1828727" indent="0" algn="ctr">
              <a:buNone/>
              <a:defRPr sz="1600"/>
            </a:lvl5pPr>
            <a:lvl6pPr marL="2285909" indent="0" algn="ctr">
              <a:buNone/>
              <a:defRPr sz="1600"/>
            </a:lvl6pPr>
            <a:lvl7pPr marL="2743090" indent="0" algn="ctr">
              <a:buNone/>
              <a:defRPr sz="1600"/>
            </a:lvl7pPr>
            <a:lvl8pPr marL="3200272" indent="0" algn="ctr">
              <a:buNone/>
              <a:defRPr sz="1600"/>
            </a:lvl8pPr>
            <a:lvl9pPr marL="3657454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67388-0790-496E-9A12-37055489AF4F}" type="datetimeFigureOut">
              <a:rPr lang="en-US" smtClean="0"/>
              <a:t>8/2/2019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B7845-7437-40CD-9A4E-3871673EB1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6236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67388-0790-496E-9A12-37055489AF4F}" type="datetimeFigureOut">
              <a:rPr lang="en-US" smtClean="0"/>
              <a:t>8/2/2019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B7845-7437-40CD-9A4E-3871673EB1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7861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67388-0790-496E-9A12-37055489AF4F}" type="datetimeFigureOut">
              <a:rPr lang="en-US" smtClean="0"/>
              <a:t>8/2/2019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B7845-7437-40CD-9A4E-3871673EB1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5033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0D96EEDE-6486-774B-B0E3-751BBA42CE35}"/>
              </a:ext>
            </a:extLst>
          </p:cNvPr>
          <p:cNvSpPr/>
          <p:nvPr/>
        </p:nvSpPr>
        <p:spPr>
          <a:xfrm>
            <a:off x="4191000" y="0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6" name="Title 1">
            <a:extLst>
              <a:ext uri="{FF2B5EF4-FFF2-40B4-BE49-F238E27FC236}">
                <a16:creationId xmlns="" xmlns:a16="http://schemas.microsoft.com/office/drawing/2014/main" id="{7C1406DC-BAEC-4717-8F68-46C92F1663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67002" y="225778"/>
            <a:ext cx="7140547" cy="859812"/>
          </a:xfrm>
          <a:prstGeom prst="rect">
            <a:avLst/>
          </a:prstGeom>
        </p:spPr>
        <p:txBody>
          <a:bodyPr lIns="0" anchor="ctr" anchorCtr="0"/>
          <a:lstStyle>
            <a:lvl1pPr>
              <a:defRPr lang="en-US" sz="2800" b="1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pic>
        <p:nvPicPr>
          <p:cNvPr id="4" name="Picture 3" descr="UMD_primary_mark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9331" y="396180"/>
            <a:ext cx="1779507" cy="498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520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0D96EEDE-6486-774B-B0E3-751BBA42CE35}"/>
              </a:ext>
            </a:extLst>
          </p:cNvPr>
          <p:cNvSpPr/>
          <p:nvPr userDrawn="1"/>
        </p:nvSpPr>
        <p:spPr>
          <a:xfrm>
            <a:off x="4191000" y="0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661914" y="6477000"/>
            <a:ext cx="377686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xmlns="" id="{7C1406DC-BAEC-4717-8F68-46C92F1663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67000" y="225778"/>
            <a:ext cx="9144000" cy="1092483"/>
          </a:xfrm>
          <a:prstGeom prst="rect">
            <a:avLst/>
          </a:prstGeom>
        </p:spPr>
        <p:txBody>
          <a:bodyPr lIns="0" anchor="b"/>
          <a:lstStyle>
            <a:lvl1pPr>
              <a:defRPr lang="en-US" sz="3000" b="1" kern="1200" dirty="0">
                <a:solidFill>
                  <a:srgbClr val="C8722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xmlns="" id="{028E3363-7137-4431-9927-3AE087A5B2BE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1143000" y="1714500"/>
            <a:ext cx="10668000" cy="4572001"/>
          </a:xfrm>
          <a:prstGeom prst="rect">
            <a:avLst/>
          </a:prstGeom>
        </p:spPr>
        <p:txBody>
          <a:bodyPr/>
          <a:lstStyle>
            <a:lvl1pPr>
              <a:defRPr sz="2333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773" indent="-228591">
              <a:buFont typeface="Wingdings" panose="05000000000000000000" pitchFamily="2" charset="2"/>
              <a:buChar char="§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2954" indent="-228591">
              <a:buFont typeface="Wingdings" panose="05000000000000000000" pitchFamily="2" charset="2"/>
              <a:buChar char="ü"/>
              <a:defRPr sz="16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318" indent="-228591">
              <a:buFont typeface="Wingdings" panose="05000000000000000000" pitchFamily="2" charset="2"/>
              <a:buChar char="§"/>
              <a:defRPr sz="1333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Date Placeholder 1">
            <a:extLst>
              <a:ext uri="{FF2B5EF4-FFF2-40B4-BE49-F238E27FC236}">
                <a16:creationId xmlns:a16="http://schemas.microsoft.com/office/drawing/2014/main" xmlns="" id="{E76F451D-D169-4CA9-91EE-97F19A35C6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19507" y="6495963"/>
            <a:ext cx="2590006" cy="3620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8/2/2019</a:t>
            </a:fld>
            <a:endParaRPr lang="en-US" dirty="0"/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xmlns="" id="{8A19F790-0343-4862-A140-1B409986B7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372" y="6477000"/>
            <a:ext cx="100065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5919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67388-0790-496E-9A12-37055489AF4F}" type="datetimeFigureOut">
              <a:rPr lang="en-US" smtClean="0"/>
              <a:t>8/2/2019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B7845-7437-40CD-9A4E-3871673EB1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8058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2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63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4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2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9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7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67388-0790-496E-9A12-37055489AF4F}" type="datetimeFigureOut">
              <a:rPr lang="en-US" smtClean="0"/>
              <a:t>8/2/2019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B7845-7437-40CD-9A4E-3871673EB1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8780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67388-0790-496E-9A12-37055489AF4F}" type="datetimeFigureOut">
              <a:rPr lang="en-US" smtClean="0"/>
              <a:t>8/2/2019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B7845-7437-40CD-9A4E-3871673EB1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3364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90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3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0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90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3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0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67388-0790-496E-9A12-37055489AF4F}" type="datetimeFigureOut">
              <a:rPr lang="en-US" smtClean="0"/>
              <a:t>8/2/2019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B7845-7437-40CD-9A4E-3871673EB1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8134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67388-0790-496E-9A12-37055489AF4F}" type="datetimeFigureOut">
              <a:rPr lang="en-US" smtClean="0"/>
              <a:t>8/2/2019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B7845-7437-40CD-9A4E-3871673EB1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6106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67388-0790-496E-9A12-37055489AF4F}" type="datetimeFigureOut">
              <a:rPr lang="en-US" smtClean="0"/>
              <a:t>8/2/2019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B7845-7437-40CD-9A4E-3871673EB1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3715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90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90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2" indent="0">
              <a:buNone/>
              <a:defRPr sz="1400"/>
            </a:lvl2pPr>
            <a:lvl3pPr marL="914363" indent="0">
              <a:buNone/>
              <a:defRPr sz="1200"/>
            </a:lvl3pPr>
            <a:lvl4pPr marL="1371545" indent="0">
              <a:buNone/>
              <a:defRPr sz="1000"/>
            </a:lvl4pPr>
            <a:lvl5pPr marL="1828727" indent="0">
              <a:buNone/>
              <a:defRPr sz="1000"/>
            </a:lvl5pPr>
            <a:lvl6pPr marL="2285909" indent="0">
              <a:buNone/>
              <a:defRPr sz="1000"/>
            </a:lvl6pPr>
            <a:lvl7pPr marL="2743090" indent="0">
              <a:buNone/>
              <a:defRPr sz="1000"/>
            </a:lvl7pPr>
            <a:lvl8pPr marL="3200272" indent="0">
              <a:buNone/>
              <a:defRPr sz="1000"/>
            </a:lvl8pPr>
            <a:lvl9pPr marL="3657454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67388-0790-496E-9A12-37055489AF4F}" type="datetimeFigureOut">
              <a:rPr lang="en-US" smtClean="0"/>
              <a:t>8/2/2019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B7845-7437-40CD-9A4E-3871673EB1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6509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90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2" indent="0">
              <a:buNone/>
              <a:defRPr sz="2800"/>
            </a:lvl2pPr>
            <a:lvl3pPr marL="914363" indent="0">
              <a:buNone/>
              <a:defRPr sz="2400"/>
            </a:lvl3pPr>
            <a:lvl4pPr marL="1371545" indent="0">
              <a:buNone/>
              <a:defRPr sz="2000"/>
            </a:lvl4pPr>
            <a:lvl5pPr marL="1828727" indent="0">
              <a:buNone/>
              <a:defRPr sz="2000"/>
            </a:lvl5pPr>
            <a:lvl6pPr marL="2285909" indent="0">
              <a:buNone/>
              <a:defRPr sz="2000"/>
            </a:lvl6pPr>
            <a:lvl7pPr marL="2743090" indent="0">
              <a:buNone/>
              <a:defRPr sz="2000"/>
            </a:lvl7pPr>
            <a:lvl8pPr marL="3200272" indent="0">
              <a:buNone/>
              <a:defRPr sz="2000"/>
            </a:lvl8pPr>
            <a:lvl9pPr marL="3657454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90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2" indent="0">
              <a:buNone/>
              <a:defRPr sz="1400"/>
            </a:lvl2pPr>
            <a:lvl3pPr marL="914363" indent="0">
              <a:buNone/>
              <a:defRPr sz="1200"/>
            </a:lvl3pPr>
            <a:lvl4pPr marL="1371545" indent="0">
              <a:buNone/>
              <a:defRPr sz="1000"/>
            </a:lvl4pPr>
            <a:lvl5pPr marL="1828727" indent="0">
              <a:buNone/>
              <a:defRPr sz="1000"/>
            </a:lvl5pPr>
            <a:lvl6pPr marL="2285909" indent="0">
              <a:buNone/>
              <a:defRPr sz="1000"/>
            </a:lvl6pPr>
            <a:lvl7pPr marL="2743090" indent="0">
              <a:buNone/>
              <a:defRPr sz="1000"/>
            </a:lvl7pPr>
            <a:lvl8pPr marL="3200272" indent="0">
              <a:buNone/>
              <a:defRPr sz="1000"/>
            </a:lvl8pPr>
            <a:lvl9pPr marL="3657454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67388-0790-496E-9A12-37055489AF4F}" type="datetimeFigureOut">
              <a:rPr lang="en-US" smtClean="0"/>
              <a:t>8/2/2019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B7845-7437-40CD-9A4E-3871673EB1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1758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D67388-0790-496E-9A12-37055489AF4F}" type="datetimeFigureOut">
              <a:rPr lang="en-US" smtClean="0"/>
              <a:t>8/2/2019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2B7845-7437-40CD-9A4E-3871673EB1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107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1" indent="-228591" algn="l" defTabSz="91436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73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54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36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18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99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7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29.png"/><Relationship Id="rId7" Type="http://schemas.openxmlformats.org/officeDocument/2006/relationships/image" Target="../media/image64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67.png"/><Relationship Id="rId7" Type="http://schemas.openxmlformats.org/officeDocument/2006/relationships/image" Target="../media/image69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29.png"/><Relationship Id="rId4" Type="http://schemas.openxmlformats.org/officeDocument/2006/relationships/image" Target="../media/image6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0.png"/><Relationship Id="rId3" Type="http://schemas.openxmlformats.org/officeDocument/2006/relationships/image" Target="../media/image550.png"/><Relationship Id="rId7" Type="http://schemas.openxmlformats.org/officeDocument/2006/relationships/image" Target="../media/image71.png"/><Relationship Id="rId12" Type="http://schemas.openxmlformats.org/officeDocument/2006/relationships/image" Target="../media/image600.png"/><Relationship Id="rId2" Type="http://schemas.openxmlformats.org/officeDocument/2006/relationships/image" Target="../media/image54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7.png"/><Relationship Id="rId11" Type="http://schemas.openxmlformats.org/officeDocument/2006/relationships/image" Target="../media/image590.png"/><Relationship Id="rId5" Type="http://schemas.openxmlformats.org/officeDocument/2006/relationships/image" Target="../media/image76.png"/><Relationship Id="rId10" Type="http://schemas.openxmlformats.org/officeDocument/2006/relationships/image" Target="../media/image580.png"/><Relationship Id="rId4" Type="http://schemas.openxmlformats.org/officeDocument/2006/relationships/image" Target="../media/image75.png"/><Relationship Id="rId9" Type="http://schemas.openxmlformats.org/officeDocument/2006/relationships/image" Target="../media/image57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0.png"/><Relationship Id="rId7" Type="http://schemas.openxmlformats.org/officeDocument/2006/relationships/image" Target="../media/image7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55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0.png"/><Relationship Id="rId13" Type="http://schemas.openxmlformats.org/officeDocument/2006/relationships/image" Target="../media/image84.png"/><Relationship Id="rId3" Type="http://schemas.openxmlformats.org/officeDocument/2006/relationships/image" Target="../media/image130.png"/><Relationship Id="rId7" Type="http://schemas.openxmlformats.org/officeDocument/2006/relationships/image" Target="../media/image620.png"/><Relationship Id="rId12" Type="http://schemas.openxmlformats.org/officeDocument/2006/relationships/image" Target="../media/image83.png"/><Relationship Id="rId2" Type="http://schemas.openxmlformats.org/officeDocument/2006/relationships/image" Target="../media/image120.png"/><Relationship Id="rId16" Type="http://schemas.openxmlformats.org/officeDocument/2006/relationships/image" Target="../media/image68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7.png"/><Relationship Id="rId11" Type="http://schemas.openxmlformats.org/officeDocument/2006/relationships/image" Target="../media/image650.png"/><Relationship Id="rId5" Type="http://schemas.openxmlformats.org/officeDocument/2006/relationships/image" Target="../media/image76.png"/><Relationship Id="rId15" Type="http://schemas.openxmlformats.org/officeDocument/2006/relationships/image" Target="../media/image670.png"/><Relationship Id="rId10" Type="http://schemas.openxmlformats.org/officeDocument/2006/relationships/image" Target="../media/image640.png"/><Relationship Id="rId4" Type="http://schemas.openxmlformats.org/officeDocument/2006/relationships/image" Target="../media/image75.png"/><Relationship Id="rId9" Type="http://schemas.openxmlformats.org/officeDocument/2006/relationships/image" Target="../media/image80.png"/><Relationship Id="rId14" Type="http://schemas.openxmlformats.org/officeDocument/2006/relationships/image" Target="../media/image660.png"/></Relationships>
</file>

<file path=ppt/slides/_rels/slide2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30.png"/><Relationship Id="rId18" Type="http://schemas.openxmlformats.org/officeDocument/2006/relationships/image" Target="../media/image280.png"/><Relationship Id="rId26" Type="http://schemas.openxmlformats.org/officeDocument/2006/relationships/image" Target="../media/image620.png"/><Relationship Id="rId21" Type="http://schemas.openxmlformats.org/officeDocument/2006/relationships/image" Target="../media/image96.png"/><Relationship Id="rId34" Type="http://schemas.openxmlformats.org/officeDocument/2006/relationships/image" Target="../media/image670.png"/><Relationship Id="rId12" Type="http://schemas.openxmlformats.org/officeDocument/2006/relationships/image" Target="../media/image220.png"/><Relationship Id="rId17" Type="http://schemas.openxmlformats.org/officeDocument/2006/relationships/image" Target="../media/image270.png"/><Relationship Id="rId25" Type="http://schemas.openxmlformats.org/officeDocument/2006/relationships/image" Target="../media/image300.png"/><Relationship Id="rId33" Type="http://schemas.openxmlformats.org/officeDocument/2006/relationships/image" Target="../media/image660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260.png"/><Relationship Id="rId20" Type="http://schemas.openxmlformats.org/officeDocument/2006/relationships/image" Target="../media/image95.png"/><Relationship Id="rId29" Type="http://schemas.openxmlformats.org/officeDocument/2006/relationships/image" Target="../media/image640.png"/><Relationship Id="rId1" Type="http://schemas.openxmlformats.org/officeDocument/2006/relationships/slideLayout" Target="../slideLayouts/slideLayout13.xml"/><Relationship Id="rId11" Type="http://schemas.openxmlformats.org/officeDocument/2006/relationships/image" Target="../media/image210.png"/><Relationship Id="rId24" Type="http://schemas.openxmlformats.org/officeDocument/2006/relationships/image" Target="../media/image290.png"/><Relationship Id="rId32" Type="http://schemas.openxmlformats.org/officeDocument/2006/relationships/image" Target="../media/image710.png"/><Relationship Id="rId15" Type="http://schemas.openxmlformats.org/officeDocument/2006/relationships/image" Target="../media/image250.png"/><Relationship Id="rId23" Type="http://schemas.openxmlformats.org/officeDocument/2006/relationships/image" Target="../media/image98.png"/><Relationship Id="rId28" Type="http://schemas.openxmlformats.org/officeDocument/2006/relationships/image" Target="../media/image690.png"/><Relationship Id="rId19" Type="http://schemas.openxmlformats.org/officeDocument/2006/relationships/image" Target="../media/image94.png"/><Relationship Id="rId31" Type="http://schemas.openxmlformats.org/officeDocument/2006/relationships/image" Target="../media/image700.png"/><Relationship Id="rId14" Type="http://schemas.openxmlformats.org/officeDocument/2006/relationships/image" Target="../media/image240.png"/><Relationship Id="rId22" Type="http://schemas.openxmlformats.org/officeDocument/2006/relationships/image" Target="../media/image97.png"/><Relationship Id="rId27" Type="http://schemas.openxmlformats.org/officeDocument/2006/relationships/image" Target="../media/image630.png"/><Relationship Id="rId30" Type="http://schemas.openxmlformats.org/officeDocument/2006/relationships/image" Target="../media/image650.png"/><Relationship Id="rId35" Type="http://schemas.openxmlformats.org/officeDocument/2006/relationships/image" Target="../media/image68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Figures for Metis documentation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472" y="2637274"/>
            <a:ext cx="1248537" cy="96099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5202" y="2667049"/>
            <a:ext cx="3168328" cy="901449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438180" y="5034814"/>
            <a:ext cx="11556793" cy="70339"/>
          </a:xfrm>
          <a:prstGeom prst="roundRect">
            <a:avLst/>
          </a:prstGeom>
          <a:gradFill flip="none" rotWithShape="1">
            <a:gsLst>
              <a:gs pos="0">
                <a:schemeClr val="tx1"/>
              </a:gs>
              <a:gs pos="60000">
                <a:schemeClr val="bg1">
                  <a:lumMod val="75000"/>
                </a:schemeClr>
              </a:gs>
              <a:gs pos="76000">
                <a:schemeClr val="bg1"/>
              </a:gs>
              <a:gs pos="90000">
                <a:schemeClr val="bg1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438182" y="2311122"/>
            <a:ext cx="1155679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65998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950" y="882380"/>
            <a:ext cx="1409700" cy="521017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6" name="Straight Connector 5"/>
          <p:cNvCxnSpPr/>
          <p:nvPr/>
        </p:nvCxnSpPr>
        <p:spPr>
          <a:xfrm flipV="1">
            <a:off x="1216152" y="2377806"/>
            <a:ext cx="2008060" cy="2706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4212" y="594830"/>
            <a:ext cx="1905000" cy="437197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547334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950" y="882380"/>
            <a:ext cx="1409700" cy="521017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1775" y="2141009"/>
            <a:ext cx="1771650" cy="169545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07798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658" y="523915"/>
            <a:ext cx="1543050" cy="5705475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9841" y="4007060"/>
            <a:ext cx="2457450" cy="647700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5937" y="4507714"/>
            <a:ext cx="2181225" cy="628650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38516" y="5488909"/>
            <a:ext cx="5126697" cy="1011065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1" name="Straight Connector 10"/>
          <p:cNvCxnSpPr>
            <a:endCxn id="13" idx="1"/>
          </p:cNvCxnSpPr>
          <p:nvPr/>
        </p:nvCxnSpPr>
        <p:spPr>
          <a:xfrm flipV="1">
            <a:off x="1216153" y="1339853"/>
            <a:ext cx="922363" cy="64439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13" idx="3"/>
            <a:endCxn id="19" idx="1"/>
          </p:cNvCxnSpPr>
          <p:nvPr/>
        </p:nvCxnSpPr>
        <p:spPr>
          <a:xfrm flipV="1">
            <a:off x="3633940" y="1082678"/>
            <a:ext cx="579260" cy="25717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endCxn id="10" idx="0"/>
          </p:cNvCxnSpPr>
          <p:nvPr/>
        </p:nvCxnSpPr>
        <p:spPr>
          <a:xfrm>
            <a:off x="4213201" y="4678531"/>
            <a:ext cx="488664" cy="81037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Rounded Rectangle 32"/>
          <p:cNvSpPr/>
          <p:nvPr/>
        </p:nvSpPr>
        <p:spPr>
          <a:xfrm>
            <a:off x="7867162" y="4699239"/>
            <a:ext cx="2179431" cy="3113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>
                <a:solidFill>
                  <a:srgbClr val="FF0000"/>
                </a:solidFill>
              </a:rPr>
              <a:t>Not created automatically. Need to Add this file after getting data from local stakeholders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38516" y="1111253"/>
            <a:ext cx="1495425" cy="457200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13200" y="596903"/>
            <a:ext cx="1466850" cy="971550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20" name="Straight Connector 19"/>
          <p:cNvCxnSpPr>
            <a:stCxn id="7" idx="0"/>
          </p:cNvCxnSpPr>
          <p:nvPr/>
        </p:nvCxnSpPr>
        <p:spPr>
          <a:xfrm flipV="1">
            <a:off x="3278567" y="1396876"/>
            <a:ext cx="1216441" cy="261018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4" name="Picture 3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69173" y="168278"/>
            <a:ext cx="3686175" cy="1171575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91133" y="1816008"/>
            <a:ext cx="7361008" cy="2178475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25" name="Straight Connector 24"/>
          <p:cNvCxnSpPr>
            <a:stCxn id="8" idx="0"/>
          </p:cNvCxnSpPr>
          <p:nvPr/>
        </p:nvCxnSpPr>
        <p:spPr>
          <a:xfrm flipH="1" flipV="1">
            <a:off x="5296414" y="1111254"/>
            <a:ext cx="1480135" cy="339646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endCxn id="34" idx="1"/>
          </p:cNvCxnSpPr>
          <p:nvPr/>
        </p:nvCxnSpPr>
        <p:spPr>
          <a:xfrm>
            <a:off x="5385817" y="754066"/>
            <a:ext cx="1083357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H="1" flipV="1">
            <a:off x="9493688" y="930339"/>
            <a:ext cx="661661" cy="88279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56087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1566" y="884171"/>
            <a:ext cx="1438275" cy="676275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38" name="Straight Connector 37"/>
          <p:cNvCxnSpPr/>
          <p:nvPr/>
        </p:nvCxnSpPr>
        <p:spPr>
          <a:xfrm flipH="1">
            <a:off x="2853904" y="987553"/>
            <a:ext cx="1023152" cy="7813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041" y="644784"/>
            <a:ext cx="1543050" cy="5705475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1" name="Straight Connector 10"/>
          <p:cNvCxnSpPr/>
          <p:nvPr/>
        </p:nvCxnSpPr>
        <p:spPr>
          <a:xfrm flipV="1">
            <a:off x="1031878" y="1443455"/>
            <a:ext cx="911156" cy="69341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47438" y="284095"/>
            <a:ext cx="2990850" cy="2552700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35887" y="496539"/>
            <a:ext cx="1304925" cy="971550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89949" y="2471035"/>
            <a:ext cx="4042219" cy="2667358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20280" y="3758218"/>
            <a:ext cx="4868591" cy="2181225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33" name="Straight Connector 32"/>
          <p:cNvCxnSpPr>
            <a:endCxn id="17" idx="0"/>
          </p:cNvCxnSpPr>
          <p:nvPr/>
        </p:nvCxnSpPr>
        <p:spPr>
          <a:xfrm flipH="1">
            <a:off x="4554575" y="2836795"/>
            <a:ext cx="490948" cy="92142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endCxn id="14" idx="1"/>
          </p:cNvCxnSpPr>
          <p:nvPr/>
        </p:nvCxnSpPr>
        <p:spPr>
          <a:xfrm>
            <a:off x="5102354" y="749809"/>
            <a:ext cx="2533533" cy="23250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endCxn id="14" idx="1"/>
          </p:cNvCxnSpPr>
          <p:nvPr/>
        </p:nvCxnSpPr>
        <p:spPr>
          <a:xfrm flipV="1">
            <a:off x="5542864" y="982315"/>
            <a:ext cx="2093023" cy="4430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endCxn id="14" idx="1"/>
          </p:cNvCxnSpPr>
          <p:nvPr/>
        </p:nvCxnSpPr>
        <p:spPr>
          <a:xfrm>
            <a:off x="5102354" y="538519"/>
            <a:ext cx="2533533" cy="44379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stCxn id="15" idx="0"/>
            <a:endCxn id="14" idx="2"/>
          </p:cNvCxnSpPr>
          <p:nvPr/>
        </p:nvCxnSpPr>
        <p:spPr>
          <a:xfrm flipH="1" flipV="1">
            <a:off x="8288350" y="1468090"/>
            <a:ext cx="1522709" cy="100294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Rounded Rectangle 48"/>
          <p:cNvSpPr/>
          <p:nvPr/>
        </p:nvSpPr>
        <p:spPr>
          <a:xfrm>
            <a:off x="2120280" y="3341842"/>
            <a:ext cx="2149969" cy="3113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>
                <a:solidFill>
                  <a:srgbClr val="FF0000"/>
                </a:solidFill>
              </a:rPr>
              <a:t>All figures are based on data from these tables</a:t>
            </a:r>
          </a:p>
        </p:txBody>
      </p:sp>
    </p:spTree>
    <p:extLst>
      <p:ext uri="{BB962C8B-B14F-4D97-AF65-F5344CB8AC3E}">
        <p14:creationId xmlns:p14="http://schemas.microsoft.com/office/powerpoint/2010/main" val="17992877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7633" y="116393"/>
            <a:ext cx="11938322" cy="559578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87052" t="24264" r="752" b="46573"/>
          <a:stretch/>
        </p:blipFill>
        <p:spPr>
          <a:xfrm>
            <a:off x="5384365" y="1929660"/>
            <a:ext cx="1253067" cy="1702538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1474074" y="628143"/>
            <a:ext cx="3596702" cy="3113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(a</a:t>
            </a:r>
            <a:r>
              <a:rPr lang="en-US" sz="2400" dirty="0" smtClean="0">
                <a:solidFill>
                  <a:schemeClr val="tx1"/>
                </a:solidFill>
              </a:rPr>
              <a:t>)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8086315" y="628143"/>
            <a:ext cx="3959640" cy="3113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(b)</a:t>
            </a:r>
            <a:endParaRPr lang="en-US" sz="2400" dirty="0">
              <a:solidFill>
                <a:schemeClr val="tx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556" y="1327864"/>
            <a:ext cx="5162887" cy="372353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1974" y="1084525"/>
            <a:ext cx="5051092" cy="4210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9105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73269" y="105103"/>
            <a:ext cx="11513347" cy="664316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ounded Rectangle 29"/>
          <p:cNvSpPr/>
          <p:nvPr/>
        </p:nvSpPr>
        <p:spPr>
          <a:xfrm>
            <a:off x="7749168" y="210011"/>
            <a:ext cx="2179431" cy="3113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>
                <a:solidFill>
                  <a:srgbClr val="FF0000"/>
                </a:solidFill>
              </a:rPr>
              <a:t>Compare Scenarios</a:t>
            </a:r>
          </a:p>
        </p:txBody>
      </p:sp>
      <p:sp>
        <p:nvSpPr>
          <p:cNvPr id="31" name="Rounded Rectangle 30"/>
          <p:cNvSpPr/>
          <p:nvPr/>
        </p:nvSpPr>
        <p:spPr>
          <a:xfrm>
            <a:off x="1879067" y="3585358"/>
            <a:ext cx="2179431" cy="3113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>
                <a:solidFill>
                  <a:srgbClr val="FF0000"/>
                </a:solidFill>
              </a:rPr>
              <a:t>Diff Charts</a:t>
            </a:r>
          </a:p>
        </p:txBody>
      </p:sp>
      <p:sp>
        <p:nvSpPr>
          <p:cNvPr id="34" name="Rounded Rectangle 33"/>
          <p:cNvSpPr/>
          <p:nvPr/>
        </p:nvSpPr>
        <p:spPr>
          <a:xfrm>
            <a:off x="1170432" y="213997"/>
            <a:ext cx="3596702" cy="3113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>
                <a:solidFill>
                  <a:srgbClr val="FF0000"/>
                </a:solidFill>
              </a:rPr>
              <a:t>Compare Regions &amp; scenarios</a:t>
            </a:r>
          </a:p>
        </p:txBody>
      </p:sp>
      <p:sp>
        <p:nvSpPr>
          <p:cNvPr id="29" name="Rounded Rectangle 28"/>
          <p:cNvSpPr/>
          <p:nvPr/>
        </p:nvSpPr>
        <p:spPr>
          <a:xfrm>
            <a:off x="7749168" y="3585359"/>
            <a:ext cx="2179431" cy="3113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>
                <a:solidFill>
                  <a:srgbClr val="FF0000"/>
                </a:solidFill>
              </a:rPr>
              <a:t>Line Charts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691" y="540160"/>
            <a:ext cx="5485269" cy="286519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9953" y="540160"/>
            <a:ext cx="5567665" cy="291926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3336" y="3876423"/>
            <a:ext cx="5285978" cy="278326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05890" y="3876423"/>
            <a:ext cx="5308042" cy="2788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0943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33848" y="240116"/>
            <a:ext cx="11817360" cy="65173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608" y="795528"/>
            <a:ext cx="2829934" cy="543153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8247" y="1165860"/>
            <a:ext cx="2411252" cy="469087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5984" y="1353312"/>
            <a:ext cx="2237301" cy="431596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49769" y="1737360"/>
            <a:ext cx="3303851" cy="230428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9769" y="4060269"/>
            <a:ext cx="2980816" cy="2318412"/>
          </a:xfrm>
          <a:prstGeom prst="rect">
            <a:avLst/>
          </a:prstGeom>
        </p:spPr>
      </p:pic>
      <p:sp>
        <p:nvSpPr>
          <p:cNvPr id="10" name="Rounded Rectangle 9"/>
          <p:cNvSpPr/>
          <p:nvPr/>
        </p:nvSpPr>
        <p:spPr>
          <a:xfrm>
            <a:off x="-158776" y="484169"/>
            <a:ext cx="3596702" cy="3113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>
                <a:solidFill>
                  <a:srgbClr val="FF0000"/>
                </a:solidFill>
              </a:rPr>
              <a:t>Regional highlight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2815522" y="825015"/>
            <a:ext cx="3596702" cy="3113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>
                <a:solidFill>
                  <a:srgbClr val="FF0000"/>
                </a:solidFill>
              </a:rPr>
              <a:t>Overlap Lines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406436" y="1053383"/>
            <a:ext cx="3596702" cy="3113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>
                <a:solidFill>
                  <a:srgbClr val="FF0000"/>
                </a:solidFill>
              </a:rPr>
              <a:t>Sub-regions Extended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8220873" y="1442914"/>
            <a:ext cx="3596702" cy="3113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>
                <a:solidFill>
                  <a:srgbClr val="FF0000"/>
                </a:solidFill>
              </a:rPr>
              <a:t>Sub-regions Close-up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8220873" y="3748911"/>
            <a:ext cx="3596702" cy="3113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>
                <a:solidFill>
                  <a:srgbClr val="FF0000"/>
                </a:solidFill>
              </a:rPr>
              <a:t>Sub-regions vs Grid Size</a:t>
            </a:r>
          </a:p>
        </p:txBody>
      </p:sp>
    </p:spTree>
    <p:extLst>
      <p:ext uri="{BB962C8B-B14F-4D97-AF65-F5344CB8AC3E}">
        <p14:creationId xmlns:p14="http://schemas.microsoft.com/office/powerpoint/2010/main" val="8560555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13710" y="73012"/>
            <a:ext cx="11931145" cy="668816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1236164" y="123300"/>
            <a:ext cx="3173825" cy="34583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 smtClean="0">
                <a:solidFill>
                  <a:srgbClr val="FF0000"/>
                </a:solidFill>
              </a:rPr>
              <a:t>Polygons</a:t>
            </a:r>
            <a:endParaRPr lang="en-US" sz="1400" i="1" dirty="0">
              <a:solidFill>
                <a:srgbClr val="FF0000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7409958" y="123300"/>
            <a:ext cx="3173825" cy="34583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 smtClean="0">
                <a:solidFill>
                  <a:srgbClr val="FF0000"/>
                </a:solidFill>
              </a:rPr>
              <a:t>Sub-set Regions</a:t>
            </a:r>
            <a:endParaRPr lang="en-US" sz="1400" i="1" dirty="0">
              <a:solidFill>
                <a:srgbClr val="FF0000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4201158" y="3400374"/>
            <a:ext cx="4218704" cy="34583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 smtClean="0">
                <a:solidFill>
                  <a:srgbClr val="FF0000"/>
                </a:solidFill>
              </a:rPr>
              <a:t>Visualize Overlapped Shapes and Grids</a:t>
            </a:r>
            <a:endParaRPr lang="en-US" sz="1400" i="1" dirty="0">
              <a:solidFill>
                <a:srgbClr val="FF000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850" y="445402"/>
            <a:ext cx="5628026" cy="29552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8016" y="445402"/>
            <a:ext cx="5597711" cy="296037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850" y="3756214"/>
            <a:ext cx="5628026" cy="294614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25" t="19391" r="18840" b="18779"/>
          <a:stretch/>
        </p:blipFill>
        <p:spPr>
          <a:xfrm>
            <a:off x="6905311" y="3751158"/>
            <a:ext cx="3825751" cy="2956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2810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4084" y="41481"/>
            <a:ext cx="11960772" cy="668816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644" y="588579"/>
            <a:ext cx="6143006" cy="265766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644" y="3771168"/>
            <a:ext cx="5975953" cy="263488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6848" y="588579"/>
            <a:ext cx="5363923" cy="5575738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787154" y="170437"/>
            <a:ext cx="3596702" cy="3113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 smtClean="0">
                <a:solidFill>
                  <a:srgbClr val="FF0000"/>
                </a:solidFill>
              </a:rPr>
              <a:t>Gridded Data by Year</a:t>
            </a:r>
            <a:endParaRPr lang="en-US" sz="1400" i="1" dirty="0">
              <a:solidFill>
                <a:srgbClr val="FF0000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787154" y="3376448"/>
            <a:ext cx="3596702" cy="3113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 smtClean="0">
                <a:solidFill>
                  <a:srgbClr val="FF0000"/>
                </a:solidFill>
              </a:rPr>
              <a:t>Polygon Data by Year</a:t>
            </a:r>
            <a:endParaRPr lang="en-US" sz="1400" i="1" dirty="0">
              <a:solidFill>
                <a:srgbClr val="FF0000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7480458" y="170437"/>
            <a:ext cx="3596702" cy="3113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 smtClean="0">
                <a:solidFill>
                  <a:srgbClr val="FF0000"/>
                </a:solidFill>
              </a:rPr>
              <a:t>Polygon Data by Sub-Sector</a:t>
            </a:r>
            <a:endParaRPr lang="en-US" sz="14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68678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Rectangle 92"/>
          <p:cNvSpPr/>
          <p:nvPr/>
        </p:nvSpPr>
        <p:spPr>
          <a:xfrm>
            <a:off x="590040" y="152183"/>
            <a:ext cx="9394881" cy="642006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7" name="Group 66"/>
          <p:cNvGrpSpPr/>
          <p:nvPr/>
        </p:nvGrpSpPr>
        <p:grpSpPr>
          <a:xfrm>
            <a:off x="992708" y="3589878"/>
            <a:ext cx="2564219" cy="2664880"/>
            <a:chOff x="992708" y="3589878"/>
            <a:chExt cx="2564219" cy="2664880"/>
          </a:xfrm>
        </p:grpSpPr>
        <p:grpSp>
          <p:nvGrpSpPr>
            <p:cNvPr id="165" name="Group 164"/>
            <p:cNvGrpSpPr>
              <a:grpSpLocks noChangeAspect="1"/>
            </p:cNvGrpSpPr>
            <p:nvPr/>
          </p:nvGrpSpPr>
          <p:grpSpPr>
            <a:xfrm>
              <a:off x="1463330" y="3893375"/>
              <a:ext cx="2093597" cy="2084281"/>
              <a:chOff x="1337410" y="1154443"/>
              <a:chExt cx="2734623" cy="2722455"/>
            </a:xfrm>
          </p:grpSpPr>
          <p:grpSp>
            <p:nvGrpSpPr>
              <p:cNvPr id="168" name="Group 167"/>
              <p:cNvGrpSpPr>
                <a:grpSpLocks noChangeAspect="1"/>
              </p:cNvGrpSpPr>
              <p:nvPr/>
            </p:nvGrpSpPr>
            <p:grpSpPr>
              <a:xfrm>
                <a:off x="1337410" y="1154443"/>
                <a:ext cx="1140970" cy="2722455"/>
                <a:chOff x="1337410" y="1154443"/>
                <a:chExt cx="1140970" cy="2722455"/>
              </a:xfrm>
            </p:grpSpPr>
            <p:sp>
              <p:nvSpPr>
                <p:cNvPr id="175" name="Freeform 174"/>
                <p:cNvSpPr/>
                <p:nvPr/>
              </p:nvSpPr>
              <p:spPr>
                <a:xfrm>
                  <a:off x="1391920" y="1219200"/>
                  <a:ext cx="1020874" cy="2570480"/>
                </a:xfrm>
                <a:custGeom>
                  <a:avLst/>
                  <a:gdLst>
                    <a:gd name="connsiteX0" fmla="*/ 193040 w 1020874"/>
                    <a:gd name="connsiteY0" fmla="*/ 30480 h 2398630"/>
                    <a:gd name="connsiteX1" fmla="*/ 193040 w 1020874"/>
                    <a:gd name="connsiteY1" fmla="*/ 30480 h 2398630"/>
                    <a:gd name="connsiteX2" fmla="*/ 386080 w 1020874"/>
                    <a:gd name="connsiteY2" fmla="*/ 20320 h 2398630"/>
                    <a:gd name="connsiteX3" fmla="*/ 416560 w 1020874"/>
                    <a:gd name="connsiteY3" fmla="*/ 10160 h 2398630"/>
                    <a:gd name="connsiteX4" fmla="*/ 467360 w 1020874"/>
                    <a:gd name="connsiteY4" fmla="*/ 0 h 2398630"/>
                    <a:gd name="connsiteX5" fmla="*/ 589280 w 1020874"/>
                    <a:gd name="connsiteY5" fmla="*/ 10160 h 2398630"/>
                    <a:gd name="connsiteX6" fmla="*/ 629920 w 1020874"/>
                    <a:gd name="connsiteY6" fmla="*/ 20320 h 2398630"/>
                    <a:gd name="connsiteX7" fmla="*/ 924560 w 1020874"/>
                    <a:gd name="connsiteY7" fmla="*/ 10160 h 2398630"/>
                    <a:gd name="connsiteX8" fmla="*/ 995680 w 1020874"/>
                    <a:gd name="connsiteY8" fmla="*/ 20320 h 2398630"/>
                    <a:gd name="connsiteX9" fmla="*/ 965200 w 1020874"/>
                    <a:gd name="connsiteY9" fmla="*/ 325120 h 2398630"/>
                    <a:gd name="connsiteX10" fmla="*/ 975360 w 1020874"/>
                    <a:gd name="connsiteY10" fmla="*/ 528320 h 2398630"/>
                    <a:gd name="connsiteX11" fmla="*/ 955040 w 1020874"/>
                    <a:gd name="connsiteY11" fmla="*/ 721360 h 2398630"/>
                    <a:gd name="connsiteX12" fmla="*/ 873760 w 1020874"/>
                    <a:gd name="connsiteY12" fmla="*/ 782320 h 2398630"/>
                    <a:gd name="connsiteX13" fmla="*/ 822960 w 1020874"/>
                    <a:gd name="connsiteY13" fmla="*/ 812800 h 2398630"/>
                    <a:gd name="connsiteX14" fmla="*/ 792480 w 1020874"/>
                    <a:gd name="connsiteY14" fmla="*/ 833120 h 2398630"/>
                    <a:gd name="connsiteX15" fmla="*/ 711200 w 1020874"/>
                    <a:gd name="connsiteY15" fmla="*/ 843280 h 2398630"/>
                    <a:gd name="connsiteX16" fmla="*/ 701040 w 1020874"/>
                    <a:gd name="connsiteY16" fmla="*/ 873760 h 2398630"/>
                    <a:gd name="connsiteX17" fmla="*/ 721360 w 1020874"/>
                    <a:gd name="connsiteY17" fmla="*/ 1005840 h 2398630"/>
                    <a:gd name="connsiteX18" fmla="*/ 731520 w 1020874"/>
                    <a:gd name="connsiteY18" fmla="*/ 1239520 h 2398630"/>
                    <a:gd name="connsiteX19" fmla="*/ 741680 w 1020874"/>
                    <a:gd name="connsiteY19" fmla="*/ 1290320 h 2398630"/>
                    <a:gd name="connsiteX20" fmla="*/ 772160 w 1020874"/>
                    <a:gd name="connsiteY20" fmla="*/ 1402080 h 2398630"/>
                    <a:gd name="connsiteX21" fmla="*/ 751840 w 1020874"/>
                    <a:gd name="connsiteY21" fmla="*/ 1483360 h 2398630"/>
                    <a:gd name="connsiteX22" fmla="*/ 721360 w 1020874"/>
                    <a:gd name="connsiteY22" fmla="*/ 1615440 h 2398630"/>
                    <a:gd name="connsiteX23" fmla="*/ 690880 w 1020874"/>
                    <a:gd name="connsiteY23" fmla="*/ 1645920 h 2398630"/>
                    <a:gd name="connsiteX24" fmla="*/ 660400 w 1020874"/>
                    <a:gd name="connsiteY24" fmla="*/ 1666240 h 2398630"/>
                    <a:gd name="connsiteX25" fmla="*/ 538480 w 1020874"/>
                    <a:gd name="connsiteY25" fmla="*/ 1686560 h 2398630"/>
                    <a:gd name="connsiteX26" fmla="*/ 518160 w 1020874"/>
                    <a:gd name="connsiteY26" fmla="*/ 1767840 h 2398630"/>
                    <a:gd name="connsiteX27" fmla="*/ 477520 w 1020874"/>
                    <a:gd name="connsiteY27" fmla="*/ 1889760 h 2398630"/>
                    <a:gd name="connsiteX28" fmla="*/ 467360 w 1020874"/>
                    <a:gd name="connsiteY28" fmla="*/ 1960880 h 2398630"/>
                    <a:gd name="connsiteX29" fmla="*/ 447040 w 1020874"/>
                    <a:gd name="connsiteY29" fmla="*/ 2001520 h 2398630"/>
                    <a:gd name="connsiteX30" fmla="*/ 436880 w 1020874"/>
                    <a:gd name="connsiteY30" fmla="*/ 2235200 h 2398630"/>
                    <a:gd name="connsiteX31" fmla="*/ 426720 w 1020874"/>
                    <a:gd name="connsiteY31" fmla="*/ 2387600 h 2398630"/>
                    <a:gd name="connsiteX32" fmla="*/ 375920 w 1020874"/>
                    <a:gd name="connsiteY32" fmla="*/ 2377440 h 2398630"/>
                    <a:gd name="connsiteX33" fmla="*/ 345440 w 1020874"/>
                    <a:gd name="connsiteY33" fmla="*/ 2367280 h 2398630"/>
                    <a:gd name="connsiteX34" fmla="*/ 162560 w 1020874"/>
                    <a:gd name="connsiteY34" fmla="*/ 2387600 h 2398630"/>
                    <a:gd name="connsiteX35" fmla="*/ 132080 w 1020874"/>
                    <a:gd name="connsiteY35" fmla="*/ 2397760 h 2398630"/>
                    <a:gd name="connsiteX36" fmla="*/ 111760 w 1020874"/>
                    <a:gd name="connsiteY36" fmla="*/ 2367280 h 2398630"/>
                    <a:gd name="connsiteX37" fmla="*/ 81280 w 1020874"/>
                    <a:gd name="connsiteY37" fmla="*/ 2306320 h 2398630"/>
                    <a:gd name="connsiteX38" fmla="*/ 60960 w 1020874"/>
                    <a:gd name="connsiteY38" fmla="*/ 1524000 h 2398630"/>
                    <a:gd name="connsiteX39" fmla="*/ 50800 w 1020874"/>
                    <a:gd name="connsiteY39" fmla="*/ 1442720 h 2398630"/>
                    <a:gd name="connsiteX40" fmla="*/ 30480 w 1020874"/>
                    <a:gd name="connsiteY40" fmla="*/ 1351280 h 2398630"/>
                    <a:gd name="connsiteX41" fmla="*/ 20320 w 1020874"/>
                    <a:gd name="connsiteY41" fmla="*/ 1320800 h 2398630"/>
                    <a:gd name="connsiteX42" fmla="*/ 0 w 1020874"/>
                    <a:gd name="connsiteY42" fmla="*/ 1290320 h 2398630"/>
                    <a:gd name="connsiteX43" fmla="*/ 10160 w 1020874"/>
                    <a:gd name="connsiteY43" fmla="*/ 1026160 h 2398630"/>
                    <a:gd name="connsiteX44" fmla="*/ 20320 w 1020874"/>
                    <a:gd name="connsiteY44" fmla="*/ 985520 h 2398630"/>
                    <a:gd name="connsiteX45" fmla="*/ 40640 w 1020874"/>
                    <a:gd name="connsiteY45" fmla="*/ 873760 h 2398630"/>
                    <a:gd name="connsiteX46" fmla="*/ 60960 w 1020874"/>
                    <a:gd name="connsiteY46" fmla="*/ 538480 h 2398630"/>
                    <a:gd name="connsiteX47" fmla="*/ 81280 w 1020874"/>
                    <a:gd name="connsiteY47" fmla="*/ 335280 h 2398630"/>
                    <a:gd name="connsiteX48" fmla="*/ 101600 w 1020874"/>
                    <a:gd name="connsiteY48" fmla="*/ 203200 h 2398630"/>
                    <a:gd name="connsiteX49" fmla="*/ 132080 w 1020874"/>
                    <a:gd name="connsiteY49" fmla="*/ 132080 h 2398630"/>
                    <a:gd name="connsiteX50" fmla="*/ 182880 w 1020874"/>
                    <a:gd name="connsiteY50" fmla="*/ 91440 h 2398630"/>
                    <a:gd name="connsiteX51" fmla="*/ 203200 w 1020874"/>
                    <a:gd name="connsiteY51" fmla="*/ 60960 h 2398630"/>
                    <a:gd name="connsiteX52" fmla="*/ 193040 w 1020874"/>
                    <a:gd name="connsiteY52" fmla="*/ 30480 h 23986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</a:cxnLst>
                  <a:rect l="l" t="t" r="r" b="b"/>
                  <a:pathLst>
                    <a:path w="1020874" h="2398630">
                      <a:moveTo>
                        <a:pt x="193040" y="30480"/>
                      </a:moveTo>
                      <a:lnTo>
                        <a:pt x="193040" y="30480"/>
                      </a:lnTo>
                      <a:cubicBezTo>
                        <a:pt x="257387" y="27093"/>
                        <a:pt x="321909" y="26154"/>
                        <a:pt x="386080" y="20320"/>
                      </a:cubicBezTo>
                      <a:cubicBezTo>
                        <a:pt x="396746" y="19350"/>
                        <a:pt x="406170" y="12757"/>
                        <a:pt x="416560" y="10160"/>
                      </a:cubicBezTo>
                      <a:cubicBezTo>
                        <a:pt x="433313" y="5972"/>
                        <a:pt x="450427" y="3387"/>
                        <a:pt x="467360" y="0"/>
                      </a:cubicBezTo>
                      <a:cubicBezTo>
                        <a:pt x="508000" y="3387"/>
                        <a:pt x="548814" y="5102"/>
                        <a:pt x="589280" y="10160"/>
                      </a:cubicBezTo>
                      <a:cubicBezTo>
                        <a:pt x="603136" y="11892"/>
                        <a:pt x="615956" y="20320"/>
                        <a:pt x="629920" y="20320"/>
                      </a:cubicBezTo>
                      <a:cubicBezTo>
                        <a:pt x="728192" y="20320"/>
                        <a:pt x="826347" y="13547"/>
                        <a:pt x="924560" y="10160"/>
                      </a:cubicBezTo>
                      <a:cubicBezTo>
                        <a:pt x="948267" y="13547"/>
                        <a:pt x="990485" y="-3057"/>
                        <a:pt x="995680" y="20320"/>
                      </a:cubicBezTo>
                      <a:cubicBezTo>
                        <a:pt x="1035343" y="198804"/>
                        <a:pt x="1016264" y="222992"/>
                        <a:pt x="965200" y="325120"/>
                      </a:cubicBezTo>
                      <a:cubicBezTo>
                        <a:pt x="968587" y="392853"/>
                        <a:pt x="969485" y="460757"/>
                        <a:pt x="975360" y="528320"/>
                      </a:cubicBezTo>
                      <a:cubicBezTo>
                        <a:pt x="984023" y="627948"/>
                        <a:pt x="1084945" y="461550"/>
                        <a:pt x="955040" y="721360"/>
                      </a:cubicBezTo>
                      <a:cubicBezTo>
                        <a:pt x="939894" y="751651"/>
                        <a:pt x="901605" y="763043"/>
                        <a:pt x="873760" y="782320"/>
                      </a:cubicBezTo>
                      <a:cubicBezTo>
                        <a:pt x="857524" y="793560"/>
                        <a:pt x="839706" y="802334"/>
                        <a:pt x="822960" y="812800"/>
                      </a:cubicBezTo>
                      <a:cubicBezTo>
                        <a:pt x="812605" y="819272"/>
                        <a:pt x="804261" y="829907"/>
                        <a:pt x="792480" y="833120"/>
                      </a:cubicBezTo>
                      <a:cubicBezTo>
                        <a:pt x="766138" y="840304"/>
                        <a:pt x="738293" y="839893"/>
                        <a:pt x="711200" y="843280"/>
                      </a:cubicBezTo>
                      <a:cubicBezTo>
                        <a:pt x="707813" y="853440"/>
                        <a:pt x="701040" y="863050"/>
                        <a:pt x="701040" y="873760"/>
                      </a:cubicBezTo>
                      <a:cubicBezTo>
                        <a:pt x="701040" y="932270"/>
                        <a:pt x="709090" y="956761"/>
                        <a:pt x="721360" y="1005840"/>
                      </a:cubicBezTo>
                      <a:cubicBezTo>
                        <a:pt x="724747" y="1083733"/>
                        <a:pt x="725965" y="1161751"/>
                        <a:pt x="731520" y="1239520"/>
                      </a:cubicBezTo>
                      <a:cubicBezTo>
                        <a:pt x="732750" y="1256745"/>
                        <a:pt x="737797" y="1273494"/>
                        <a:pt x="741680" y="1290320"/>
                      </a:cubicBezTo>
                      <a:cubicBezTo>
                        <a:pt x="758868" y="1364802"/>
                        <a:pt x="755366" y="1351697"/>
                        <a:pt x="772160" y="1402080"/>
                      </a:cubicBezTo>
                      <a:cubicBezTo>
                        <a:pt x="765387" y="1429173"/>
                        <a:pt x="758120" y="1456148"/>
                        <a:pt x="751840" y="1483360"/>
                      </a:cubicBezTo>
                      <a:cubicBezTo>
                        <a:pt x="744103" y="1516886"/>
                        <a:pt x="733092" y="1589630"/>
                        <a:pt x="721360" y="1615440"/>
                      </a:cubicBezTo>
                      <a:cubicBezTo>
                        <a:pt x="715414" y="1628521"/>
                        <a:pt x="701918" y="1636722"/>
                        <a:pt x="690880" y="1645920"/>
                      </a:cubicBezTo>
                      <a:cubicBezTo>
                        <a:pt x="681499" y="1653737"/>
                        <a:pt x="672199" y="1663094"/>
                        <a:pt x="660400" y="1666240"/>
                      </a:cubicBezTo>
                      <a:cubicBezTo>
                        <a:pt x="620591" y="1676856"/>
                        <a:pt x="579120" y="1679787"/>
                        <a:pt x="538480" y="1686560"/>
                      </a:cubicBezTo>
                      <a:cubicBezTo>
                        <a:pt x="531707" y="1713653"/>
                        <a:pt x="526185" y="1741091"/>
                        <a:pt x="518160" y="1767840"/>
                      </a:cubicBezTo>
                      <a:cubicBezTo>
                        <a:pt x="505850" y="1808872"/>
                        <a:pt x="477520" y="1889760"/>
                        <a:pt x="477520" y="1889760"/>
                      </a:cubicBezTo>
                      <a:cubicBezTo>
                        <a:pt x="474133" y="1913467"/>
                        <a:pt x="473661" y="1937776"/>
                        <a:pt x="467360" y="1960880"/>
                      </a:cubicBezTo>
                      <a:cubicBezTo>
                        <a:pt x="463375" y="1975492"/>
                        <a:pt x="448713" y="1986467"/>
                        <a:pt x="447040" y="2001520"/>
                      </a:cubicBezTo>
                      <a:cubicBezTo>
                        <a:pt x="438430" y="2079010"/>
                        <a:pt x="440978" y="2157341"/>
                        <a:pt x="436880" y="2235200"/>
                      </a:cubicBezTo>
                      <a:cubicBezTo>
                        <a:pt x="434204" y="2286042"/>
                        <a:pt x="430107" y="2336800"/>
                        <a:pt x="426720" y="2387600"/>
                      </a:cubicBezTo>
                      <a:cubicBezTo>
                        <a:pt x="409787" y="2384213"/>
                        <a:pt x="392673" y="2381628"/>
                        <a:pt x="375920" y="2377440"/>
                      </a:cubicBezTo>
                      <a:cubicBezTo>
                        <a:pt x="365530" y="2374843"/>
                        <a:pt x="356150" y="2367280"/>
                        <a:pt x="345440" y="2367280"/>
                      </a:cubicBezTo>
                      <a:cubicBezTo>
                        <a:pt x="319686" y="2367280"/>
                        <a:pt x="194972" y="2383549"/>
                        <a:pt x="162560" y="2387600"/>
                      </a:cubicBezTo>
                      <a:cubicBezTo>
                        <a:pt x="152400" y="2390987"/>
                        <a:pt x="142024" y="2401737"/>
                        <a:pt x="132080" y="2397760"/>
                      </a:cubicBezTo>
                      <a:cubicBezTo>
                        <a:pt x="120743" y="2393225"/>
                        <a:pt x="117221" y="2378202"/>
                        <a:pt x="111760" y="2367280"/>
                      </a:cubicBezTo>
                      <a:cubicBezTo>
                        <a:pt x="69696" y="2283152"/>
                        <a:pt x="139514" y="2393671"/>
                        <a:pt x="81280" y="2306320"/>
                      </a:cubicBezTo>
                      <a:cubicBezTo>
                        <a:pt x="22621" y="2013026"/>
                        <a:pt x="80868" y="2320329"/>
                        <a:pt x="60960" y="1524000"/>
                      </a:cubicBezTo>
                      <a:cubicBezTo>
                        <a:pt x="60278" y="1496704"/>
                        <a:pt x="54952" y="1469707"/>
                        <a:pt x="50800" y="1442720"/>
                      </a:cubicBezTo>
                      <a:cubicBezTo>
                        <a:pt x="47308" y="1420023"/>
                        <a:pt x="37222" y="1374877"/>
                        <a:pt x="30480" y="1351280"/>
                      </a:cubicBezTo>
                      <a:cubicBezTo>
                        <a:pt x="27538" y="1340982"/>
                        <a:pt x="25109" y="1330379"/>
                        <a:pt x="20320" y="1320800"/>
                      </a:cubicBezTo>
                      <a:cubicBezTo>
                        <a:pt x="14859" y="1309878"/>
                        <a:pt x="6773" y="1300480"/>
                        <a:pt x="0" y="1290320"/>
                      </a:cubicBezTo>
                      <a:cubicBezTo>
                        <a:pt x="3387" y="1202267"/>
                        <a:pt x="4298" y="1114083"/>
                        <a:pt x="10160" y="1026160"/>
                      </a:cubicBezTo>
                      <a:cubicBezTo>
                        <a:pt x="11089" y="1012227"/>
                        <a:pt x="18024" y="999294"/>
                        <a:pt x="20320" y="985520"/>
                      </a:cubicBezTo>
                      <a:cubicBezTo>
                        <a:pt x="39467" y="870636"/>
                        <a:pt x="18842" y="939155"/>
                        <a:pt x="40640" y="873760"/>
                      </a:cubicBezTo>
                      <a:cubicBezTo>
                        <a:pt x="44648" y="801609"/>
                        <a:pt x="54224" y="617071"/>
                        <a:pt x="60960" y="538480"/>
                      </a:cubicBezTo>
                      <a:cubicBezTo>
                        <a:pt x="66773" y="470658"/>
                        <a:pt x="74507" y="403013"/>
                        <a:pt x="81280" y="335280"/>
                      </a:cubicBezTo>
                      <a:cubicBezTo>
                        <a:pt x="88073" y="267353"/>
                        <a:pt x="82072" y="252020"/>
                        <a:pt x="101600" y="203200"/>
                      </a:cubicBezTo>
                      <a:cubicBezTo>
                        <a:pt x="111179" y="179253"/>
                        <a:pt x="116910" y="152939"/>
                        <a:pt x="132080" y="132080"/>
                      </a:cubicBezTo>
                      <a:cubicBezTo>
                        <a:pt x="144835" y="114542"/>
                        <a:pt x="167546" y="106774"/>
                        <a:pt x="182880" y="91440"/>
                      </a:cubicBezTo>
                      <a:cubicBezTo>
                        <a:pt x="191514" y="82806"/>
                        <a:pt x="196427" y="71120"/>
                        <a:pt x="203200" y="60960"/>
                      </a:cubicBezTo>
                      <a:lnTo>
                        <a:pt x="193040" y="30480"/>
                      </a:lnTo>
                      <a:close/>
                    </a:path>
                  </a:pathLst>
                </a:custGeom>
                <a:solidFill>
                  <a:schemeClr val="accent2">
                    <a:lumMod val="20000"/>
                    <a:lumOff val="80000"/>
                    <a:alpha val="58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76" name="Rectangle 175"/>
                <p:cNvSpPr/>
                <p:nvPr/>
              </p:nvSpPr>
              <p:spPr>
                <a:xfrm>
                  <a:off x="1337410" y="1306418"/>
                  <a:ext cx="237040" cy="238693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77" name="Rectangle 176"/>
                <p:cNvSpPr/>
                <p:nvPr/>
              </p:nvSpPr>
              <p:spPr>
                <a:xfrm>
                  <a:off x="1531022" y="1154443"/>
                  <a:ext cx="947354" cy="15197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78" name="Rectangle 177"/>
                <p:cNvSpPr/>
                <p:nvPr/>
              </p:nvSpPr>
              <p:spPr>
                <a:xfrm>
                  <a:off x="1337411" y="3693357"/>
                  <a:ext cx="1140966" cy="18354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79" name="Rectangle 178"/>
                <p:cNvSpPr/>
                <p:nvPr/>
              </p:nvSpPr>
              <p:spPr>
                <a:xfrm>
                  <a:off x="1574452" y="1306418"/>
                  <a:ext cx="903928" cy="795646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80" name="Rectangle 179"/>
                <p:cNvSpPr/>
                <p:nvPr/>
              </p:nvSpPr>
              <p:spPr>
                <a:xfrm>
                  <a:off x="1574451" y="2102064"/>
                  <a:ext cx="903928" cy="795646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81" name="Rectangle 180"/>
                <p:cNvSpPr/>
                <p:nvPr/>
              </p:nvSpPr>
              <p:spPr>
                <a:xfrm>
                  <a:off x="1574450" y="2897710"/>
                  <a:ext cx="903928" cy="795646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</p:grpSp>
          <p:cxnSp>
            <p:nvCxnSpPr>
              <p:cNvPr id="169" name="Straight Arrow Connector 168"/>
              <p:cNvCxnSpPr/>
              <p:nvPr/>
            </p:nvCxnSpPr>
            <p:spPr>
              <a:xfrm flipH="1" flipV="1">
                <a:off x="1881193" y="1704241"/>
                <a:ext cx="955500" cy="0"/>
              </a:xfrm>
              <a:prstGeom prst="straightConnector1">
                <a:avLst/>
              </a:prstGeom>
              <a:ln>
                <a:tailEnd type="triangle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0" name="Straight Arrow Connector 169"/>
              <p:cNvCxnSpPr/>
              <p:nvPr/>
            </p:nvCxnSpPr>
            <p:spPr>
              <a:xfrm flipH="1" flipV="1">
                <a:off x="1794278" y="2486182"/>
                <a:ext cx="1074937" cy="0"/>
              </a:xfrm>
              <a:prstGeom prst="straightConnector1">
                <a:avLst/>
              </a:prstGeom>
              <a:ln>
                <a:tailEnd type="triangle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1" name="Straight Arrow Connector 170"/>
              <p:cNvCxnSpPr/>
              <p:nvPr/>
            </p:nvCxnSpPr>
            <p:spPr>
              <a:xfrm flipH="1">
                <a:off x="1668857" y="3290050"/>
                <a:ext cx="1194375" cy="0"/>
              </a:xfrm>
              <a:prstGeom prst="straightConnector1">
                <a:avLst/>
              </a:prstGeom>
              <a:ln>
                <a:tailEnd type="triangle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72" name="TextBox 171"/>
              <p:cNvSpPr txBox="1"/>
              <p:nvPr/>
            </p:nvSpPr>
            <p:spPr>
              <a:xfrm>
                <a:off x="2848824" y="1528348"/>
                <a:ext cx="1223209" cy="4020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1000 x 0.9</a:t>
                </a:r>
              </a:p>
            </p:txBody>
          </p:sp>
          <p:sp>
            <p:nvSpPr>
              <p:cNvPr id="173" name="TextBox 172"/>
              <p:cNvSpPr txBox="1"/>
              <p:nvPr/>
            </p:nvSpPr>
            <p:spPr>
              <a:xfrm>
                <a:off x="2848824" y="2285037"/>
                <a:ext cx="1103860" cy="4020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100 x 0.5</a:t>
                </a:r>
              </a:p>
            </p:txBody>
          </p:sp>
          <p:sp>
            <p:nvSpPr>
              <p:cNvPr id="174" name="TextBox 173"/>
              <p:cNvSpPr txBox="1"/>
              <p:nvPr/>
            </p:nvSpPr>
            <p:spPr>
              <a:xfrm>
                <a:off x="2848824" y="3110867"/>
                <a:ext cx="984513" cy="4020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10 x 0.2</a:t>
                </a:r>
              </a:p>
            </p:txBody>
          </p:sp>
        </p:grpSp>
        <p:sp>
          <p:nvSpPr>
            <p:cNvPr id="166" name="TextBox 165"/>
            <p:cNvSpPr txBox="1">
              <a:spLocks noChangeAspect="1"/>
            </p:cNvSpPr>
            <p:nvPr/>
          </p:nvSpPr>
          <p:spPr>
            <a:xfrm>
              <a:off x="1031629" y="3589878"/>
              <a:ext cx="232422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ctr">
                <a:defRPr sz="1400"/>
              </a:lvl1pPr>
            </a:lstStyle>
            <a:p>
              <a:r>
                <a:rPr lang="en-US" dirty="0" smtClean="0"/>
                <a:t>Sum </a:t>
              </a:r>
              <a:r>
                <a:rPr lang="en-US" dirty="0"/>
                <a:t>of Raster Area Weighted</a:t>
              </a:r>
            </a:p>
          </p:txBody>
        </p:sp>
        <p:sp>
          <p:nvSpPr>
            <p:cNvPr id="167" name="TextBox 166"/>
            <p:cNvSpPr txBox="1">
              <a:spLocks noChangeAspect="1"/>
            </p:cNvSpPr>
            <p:nvPr/>
          </p:nvSpPr>
          <p:spPr>
            <a:xfrm>
              <a:off x="992708" y="5916204"/>
              <a:ext cx="236314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Sum = 900+50+2 = 952 m</a:t>
              </a:r>
              <a:r>
                <a:rPr lang="en-US" sz="1600" baseline="30000" dirty="0"/>
                <a:t>3</a:t>
              </a:r>
              <a:endParaRPr lang="en-US" sz="1600" dirty="0"/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913399" y="811439"/>
            <a:ext cx="2212996" cy="2752761"/>
            <a:chOff x="953164" y="459161"/>
            <a:chExt cx="2212996" cy="2752761"/>
          </a:xfrm>
        </p:grpSpPr>
        <p:grpSp>
          <p:nvGrpSpPr>
            <p:cNvPr id="36" name="Group 35"/>
            <p:cNvGrpSpPr/>
            <p:nvPr/>
          </p:nvGrpSpPr>
          <p:grpSpPr>
            <a:xfrm>
              <a:off x="953164" y="1118192"/>
              <a:ext cx="2212996" cy="2093730"/>
              <a:chOff x="4898245" y="1070315"/>
              <a:chExt cx="2212996" cy="2093730"/>
            </a:xfrm>
          </p:grpSpPr>
          <p:grpSp>
            <p:nvGrpSpPr>
              <p:cNvPr id="56" name="Group 55"/>
              <p:cNvGrpSpPr>
                <a:grpSpLocks noChangeAspect="1"/>
              </p:cNvGrpSpPr>
              <p:nvPr/>
            </p:nvGrpSpPr>
            <p:grpSpPr>
              <a:xfrm>
                <a:off x="5458469" y="1070315"/>
                <a:ext cx="873514" cy="2093730"/>
                <a:chOff x="1337410" y="1142101"/>
                <a:chExt cx="1140970" cy="2734797"/>
              </a:xfrm>
            </p:grpSpPr>
            <p:sp>
              <p:nvSpPr>
                <p:cNvPr id="60" name="Freeform 59"/>
                <p:cNvSpPr/>
                <p:nvPr/>
              </p:nvSpPr>
              <p:spPr>
                <a:xfrm>
                  <a:off x="1391920" y="1219200"/>
                  <a:ext cx="1020874" cy="2570480"/>
                </a:xfrm>
                <a:custGeom>
                  <a:avLst/>
                  <a:gdLst>
                    <a:gd name="connsiteX0" fmla="*/ 193040 w 1020874"/>
                    <a:gd name="connsiteY0" fmla="*/ 30480 h 2398630"/>
                    <a:gd name="connsiteX1" fmla="*/ 193040 w 1020874"/>
                    <a:gd name="connsiteY1" fmla="*/ 30480 h 2398630"/>
                    <a:gd name="connsiteX2" fmla="*/ 386080 w 1020874"/>
                    <a:gd name="connsiteY2" fmla="*/ 20320 h 2398630"/>
                    <a:gd name="connsiteX3" fmla="*/ 416560 w 1020874"/>
                    <a:gd name="connsiteY3" fmla="*/ 10160 h 2398630"/>
                    <a:gd name="connsiteX4" fmla="*/ 467360 w 1020874"/>
                    <a:gd name="connsiteY4" fmla="*/ 0 h 2398630"/>
                    <a:gd name="connsiteX5" fmla="*/ 589280 w 1020874"/>
                    <a:gd name="connsiteY5" fmla="*/ 10160 h 2398630"/>
                    <a:gd name="connsiteX6" fmla="*/ 629920 w 1020874"/>
                    <a:gd name="connsiteY6" fmla="*/ 20320 h 2398630"/>
                    <a:gd name="connsiteX7" fmla="*/ 924560 w 1020874"/>
                    <a:gd name="connsiteY7" fmla="*/ 10160 h 2398630"/>
                    <a:gd name="connsiteX8" fmla="*/ 995680 w 1020874"/>
                    <a:gd name="connsiteY8" fmla="*/ 20320 h 2398630"/>
                    <a:gd name="connsiteX9" fmla="*/ 965200 w 1020874"/>
                    <a:gd name="connsiteY9" fmla="*/ 325120 h 2398630"/>
                    <a:gd name="connsiteX10" fmla="*/ 975360 w 1020874"/>
                    <a:gd name="connsiteY10" fmla="*/ 528320 h 2398630"/>
                    <a:gd name="connsiteX11" fmla="*/ 955040 w 1020874"/>
                    <a:gd name="connsiteY11" fmla="*/ 721360 h 2398630"/>
                    <a:gd name="connsiteX12" fmla="*/ 873760 w 1020874"/>
                    <a:gd name="connsiteY12" fmla="*/ 782320 h 2398630"/>
                    <a:gd name="connsiteX13" fmla="*/ 822960 w 1020874"/>
                    <a:gd name="connsiteY13" fmla="*/ 812800 h 2398630"/>
                    <a:gd name="connsiteX14" fmla="*/ 792480 w 1020874"/>
                    <a:gd name="connsiteY14" fmla="*/ 833120 h 2398630"/>
                    <a:gd name="connsiteX15" fmla="*/ 711200 w 1020874"/>
                    <a:gd name="connsiteY15" fmla="*/ 843280 h 2398630"/>
                    <a:gd name="connsiteX16" fmla="*/ 701040 w 1020874"/>
                    <a:gd name="connsiteY16" fmla="*/ 873760 h 2398630"/>
                    <a:gd name="connsiteX17" fmla="*/ 721360 w 1020874"/>
                    <a:gd name="connsiteY17" fmla="*/ 1005840 h 2398630"/>
                    <a:gd name="connsiteX18" fmla="*/ 731520 w 1020874"/>
                    <a:gd name="connsiteY18" fmla="*/ 1239520 h 2398630"/>
                    <a:gd name="connsiteX19" fmla="*/ 741680 w 1020874"/>
                    <a:gd name="connsiteY19" fmla="*/ 1290320 h 2398630"/>
                    <a:gd name="connsiteX20" fmla="*/ 772160 w 1020874"/>
                    <a:gd name="connsiteY20" fmla="*/ 1402080 h 2398630"/>
                    <a:gd name="connsiteX21" fmla="*/ 751840 w 1020874"/>
                    <a:gd name="connsiteY21" fmla="*/ 1483360 h 2398630"/>
                    <a:gd name="connsiteX22" fmla="*/ 721360 w 1020874"/>
                    <a:gd name="connsiteY22" fmla="*/ 1615440 h 2398630"/>
                    <a:gd name="connsiteX23" fmla="*/ 690880 w 1020874"/>
                    <a:gd name="connsiteY23" fmla="*/ 1645920 h 2398630"/>
                    <a:gd name="connsiteX24" fmla="*/ 660400 w 1020874"/>
                    <a:gd name="connsiteY24" fmla="*/ 1666240 h 2398630"/>
                    <a:gd name="connsiteX25" fmla="*/ 538480 w 1020874"/>
                    <a:gd name="connsiteY25" fmla="*/ 1686560 h 2398630"/>
                    <a:gd name="connsiteX26" fmla="*/ 518160 w 1020874"/>
                    <a:gd name="connsiteY26" fmla="*/ 1767840 h 2398630"/>
                    <a:gd name="connsiteX27" fmla="*/ 477520 w 1020874"/>
                    <a:gd name="connsiteY27" fmla="*/ 1889760 h 2398630"/>
                    <a:gd name="connsiteX28" fmla="*/ 467360 w 1020874"/>
                    <a:gd name="connsiteY28" fmla="*/ 1960880 h 2398630"/>
                    <a:gd name="connsiteX29" fmla="*/ 447040 w 1020874"/>
                    <a:gd name="connsiteY29" fmla="*/ 2001520 h 2398630"/>
                    <a:gd name="connsiteX30" fmla="*/ 436880 w 1020874"/>
                    <a:gd name="connsiteY30" fmla="*/ 2235200 h 2398630"/>
                    <a:gd name="connsiteX31" fmla="*/ 426720 w 1020874"/>
                    <a:gd name="connsiteY31" fmla="*/ 2387600 h 2398630"/>
                    <a:gd name="connsiteX32" fmla="*/ 375920 w 1020874"/>
                    <a:gd name="connsiteY32" fmla="*/ 2377440 h 2398630"/>
                    <a:gd name="connsiteX33" fmla="*/ 345440 w 1020874"/>
                    <a:gd name="connsiteY33" fmla="*/ 2367280 h 2398630"/>
                    <a:gd name="connsiteX34" fmla="*/ 162560 w 1020874"/>
                    <a:gd name="connsiteY34" fmla="*/ 2387600 h 2398630"/>
                    <a:gd name="connsiteX35" fmla="*/ 132080 w 1020874"/>
                    <a:gd name="connsiteY35" fmla="*/ 2397760 h 2398630"/>
                    <a:gd name="connsiteX36" fmla="*/ 111760 w 1020874"/>
                    <a:gd name="connsiteY36" fmla="*/ 2367280 h 2398630"/>
                    <a:gd name="connsiteX37" fmla="*/ 81280 w 1020874"/>
                    <a:gd name="connsiteY37" fmla="*/ 2306320 h 2398630"/>
                    <a:gd name="connsiteX38" fmla="*/ 60960 w 1020874"/>
                    <a:gd name="connsiteY38" fmla="*/ 1524000 h 2398630"/>
                    <a:gd name="connsiteX39" fmla="*/ 50800 w 1020874"/>
                    <a:gd name="connsiteY39" fmla="*/ 1442720 h 2398630"/>
                    <a:gd name="connsiteX40" fmla="*/ 30480 w 1020874"/>
                    <a:gd name="connsiteY40" fmla="*/ 1351280 h 2398630"/>
                    <a:gd name="connsiteX41" fmla="*/ 20320 w 1020874"/>
                    <a:gd name="connsiteY41" fmla="*/ 1320800 h 2398630"/>
                    <a:gd name="connsiteX42" fmla="*/ 0 w 1020874"/>
                    <a:gd name="connsiteY42" fmla="*/ 1290320 h 2398630"/>
                    <a:gd name="connsiteX43" fmla="*/ 10160 w 1020874"/>
                    <a:gd name="connsiteY43" fmla="*/ 1026160 h 2398630"/>
                    <a:gd name="connsiteX44" fmla="*/ 20320 w 1020874"/>
                    <a:gd name="connsiteY44" fmla="*/ 985520 h 2398630"/>
                    <a:gd name="connsiteX45" fmla="*/ 40640 w 1020874"/>
                    <a:gd name="connsiteY45" fmla="*/ 873760 h 2398630"/>
                    <a:gd name="connsiteX46" fmla="*/ 60960 w 1020874"/>
                    <a:gd name="connsiteY46" fmla="*/ 538480 h 2398630"/>
                    <a:gd name="connsiteX47" fmla="*/ 81280 w 1020874"/>
                    <a:gd name="connsiteY47" fmla="*/ 335280 h 2398630"/>
                    <a:gd name="connsiteX48" fmla="*/ 101600 w 1020874"/>
                    <a:gd name="connsiteY48" fmla="*/ 203200 h 2398630"/>
                    <a:gd name="connsiteX49" fmla="*/ 132080 w 1020874"/>
                    <a:gd name="connsiteY49" fmla="*/ 132080 h 2398630"/>
                    <a:gd name="connsiteX50" fmla="*/ 182880 w 1020874"/>
                    <a:gd name="connsiteY50" fmla="*/ 91440 h 2398630"/>
                    <a:gd name="connsiteX51" fmla="*/ 203200 w 1020874"/>
                    <a:gd name="connsiteY51" fmla="*/ 60960 h 2398630"/>
                    <a:gd name="connsiteX52" fmla="*/ 193040 w 1020874"/>
                    <a:gd name="connsiteY52" fmla="*/ 30480 h 23986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</a:cxnLst>
                  <a:rect l="l" t="t" r="r" b="b"/>
                  <a:pathLst>
                    <a:path w="1020874" h="2398630">
                      <a:moveTo>
                        <a:pt x="193040" y="30480"/>
                      </a:moveTo>
                      <a:lnTo>
                        <a:pt x="193040" y="30480"/>
                      </a:lnTo>
                      <a:cubicBezTo>
                        <a:pt x="257387" y="27093"/>
                        <a:pt x="321909" y="26154"/>
                        <a:pt x="386080" y="20320"/>
                      </a:cubicBezTo>
                      <a:cubicBezTo>
                        <a:pt x="396746" y="19350"/>
                        <a:pt x="406170" y="12757"/>
                        <a:pt x="416560" y="10160"/>
                      </a:cubicBezTo>
                      <a:cubicBezTo>
                        <a:pt x="433313" y="5972"/>
                        <a:pt x="450427" y="3387"/>
                        <a:pt x="467360" y="0"/>
                      </a:cubicBezTo>
                      <a:cubicBezTo>
                        <a:pt x="508000" y="3387"/>
                        <a:pt x="548814" y="5102"/>
                        <a:pt x="589280" y="10160"/>
                      </a:cubicBezTo>
                      <a:cubicBezTo>
                        <a:pt x="603136" y="11892"/>
                        <a:pt x="615956" y="20320"/>
                        <a:pt x="629920" y="20320"/>
                      </a:cubicBezTo>
                      <a:cubicBezTo>
                        <a:pt x="728192" y="20320"/>
                        <a:pt x="826347" y="13547"/>
                        <a:pt x="924560" y="10160"/>
                      </a:cubicBezTo>
                      <a:cubicBezTo>
                        <a:pt x="948267" y="13547"/>
                        <a:pt x="990485" y="-3057"/>
                        <a:pt x="995680" y="20320"/>
                      </a:cubicBezTo>
                      <a:cubicBezTo>
                        <a:pt x="1035343" y="198804"/>
                        <a:pt x="1016264" y="222992"/>
                        <a:pt x="965200" y="325120"/>
                      </a:cubicBezTo>
                      <a:cubicBezTo>
                        <a:pt x="968587" y="392853"/>
                        <a:pt x="969485" y="460757"/>
                        <a:pt x="975360" y="528320"/>
                      </a:cubicBezTo>
                      <a:cubicBezTo>
                        <a:pt x="984023" y="627948"/>
                        <a:pt x="1084945" y="461550"/>
                        <a:pt x="955040" y="721360"/>
                      </a:cubicBezTo>
                      <a:cubicBezTo>
                        <a:pt x="939894" y="751651"/>
                        <a:pt x="901605" y="763043"/>
                        <a:pt x="873760" y="782320"/>
                      </a:cubicBezTo>
                      <a:cubicBezTo>
                        <a:pt x="857524" y="793560"/>
                        <a:pt x="839706" y="802334"/>
                        <a:pt x="822960" y="812800"/>
                      </a:cubicBezTo>
                      <a:cubicBezTo>
                        <a:pt x="812605" y="819272"/>
                        <a:pt x="804261" y="829907"/>
                        <a:pt x="792480" y="833120"/>
                      </a:cubicBezTo>
                      <a:cubicBezTo>
                        <a:pt x="766138" y="840304"/>
                        <a:pt x="738293" y="839893"/>
                        <a:pt x="711200" y="843280"/>
                      </a:cubicBezTo>
                      <a:cubicBezTo>
                        <a:pt x="707813" y="853440"/>
                        <a:pt x="701040" y="863050"/>
                        <a:pt x="701040" y="873760"/>
                      </a:cubicBezTo>
                      <a:cubicBezTo>
                        <a:pt x="701040" y="932270"/>
                        <a:pt x="709090" y="956761"/>
                        <a:pt x="721360" y="1005840"/>
                      </a:cubicBezTo>
                      <a:cubicBezTo>
                        <a:pt x="724747" y="1083733"/>
                        <a:pt x="725965" y="1161751"/>
                        <a:pt x="731520" y="1239520"/>
                      </a:cubicBezTo>
                      <a:cubicBezTo>
                        <a:pt x="732750" y="1256745"/>
                        <a:pt x="737797" y="1273494"/>
                        <a:pt x="741680" y="1290320"/>
                      </a:cubicBezTo>
                      <a:cubicBezTo>
                        <a:pt x="758868" y="1364802"/>
                        <a:pt x="755366" y="1351697"/>
                        <a:pt x="772160" y="1402080"/>
                      </a:cubicBezTo>
                      <a:cubicBezTo>
                        <a:pt x="765387" y="1429173"/>
                        <a:pt x="758120" y="1456148"/>
                        <a:pt x="751840" y="1483360"/>
                      </a:cubicBezTo>
                      <a:cubicBezTo>
                        <a:pt x="744103" y="1516886"/>
                        <a:pt x="733092" y="1589630"/>
                        <a:pt x="721360" y="1615440"/>
                      </a:cubicBezTo>
                      <a:cubicBezTo>
                        <a:pt x="715414" y="1628521"/>
                        <a:pt x="701918" y="1636722"/>
                        <a:pt x="690880" y="1645920"/>
                      </a:cubicBezTo>
                      <a:cubicBezTo>
                        <a:pt x="681499" y="1653737"/>
                        <a:pt x="672199" y="1663094"/>
                        <a:pt x="660400" y="1666240"/>
                      </a:cubicBezTo>
                      <a:cubicBezTo>
                        <a:pt x="620591" y="1676856"/>
                        <a:pt x="579120" y="1679787"/>
                        <a:pt x="538480" y="1686560"/>
                      </a:cubicBezTo>
                      <a:cubicBezTo>
                        <a:pt x="531707" y="1713653"/>
                        <a:pt x="526185" y="1741091"/>
                        <a:pt x="518160" y="1767840"/>
                      </a:cubicBezTo>
                      <a:cubicBezTo>
                        <a:pt x="505850" y="1808872"/>
                        <a:pt x="477520" y="1889760"/>
                        <a:pt x="477520" y="1889760"/>
                      </a:cubicBezTo>
                      <a:cubicBezTo>
                        <a:pt x="474133" y="1913467"/>
                        <a:pt x="473661" y="1937776"/>
                        <a:pt x="467360" y="1960880"/>
                      </a:cubicBezTo>
                      <a:cubicBezTo>
                        <a:pt x="463375" y="1975492"/>
                        <a:pt x="448713" y="1986467"/>
                        <a:pt x="447040" y="2001520"/>
                      </a:cubicBezTo>
                      <a:cubicBezTo>
                        <a:pt x="438430" y="2079010"/>
                        <a:pt x="440978" y="2157341"/>
                        <a:pt x="436880" y="2235200"/>
                      </a:cubicBezTo>
                      <a:cubicBezTo>
                        <a:pt x="434204" y="2286042"/>
                        <a:pt x="430107" y="2336800"/>
                        <a:pt x="426720" y="2387600"/>
                      </a:cubicBezTo>
                      <a:cubicBezTo>
                        <a:pt x="409787" y="2384213"/>
                        <a:pt x="392673" y="2381628"/>
                        <a:pt x="375920" y="2377440"/>
                      </a:cubicBezTo>
                      <a:cubicBezTo>
                        <a:pt x="365530" y="2374843"/>
                        <a:pt x="356150" y="2367280"/>
                        <a:pt x="345440" y="2367280"/>
                      </a:cubicBezTo>
                      <a:cubicBezTo>
                        <a:pt x="319686" y="2367280"/>
                        <a:pt x="194972" y="2383549"/>
                        <a:pt x="162560" y="2387600"/>
                      </a:cubicBezTo>
                      <a:cubicBezTo>
                        <a:pt x="152400" y="2390987"/>
                        <a:pt x="142024" y="2401737"/>
                        <a:pt x="132080" y="2397760"/>
                      </a:cubicBezTo>
                      <a:cubicBezTo>
                        <a:pt x="120743" y="2393225"/>
                        <a:pt x="117221" y="2378202"/>
                        <a:pt x="111760" y="2367280"/>
                      </a:cubicBezTo>
                      <a:cubicBezTo>
                        <a:pt x="69696" y="2283152"/>
                        <a:pt x="139514" y="2393671"/>
                        <a:pt x="81280" y="2306320"/>
                      </a:cubicBezTo>
                      <a:cubicBezTo>
                        <a:pt x="22621" y="2013026"/>
                        <a:pt x="80868" y="2320329"/>
                        <a:pt x="60960" y="1524000"/>
                      </a:cubicBezTo>
                      <a:cubicBezTo>
                        <a:pt x="60278" y="1496704"/>
                        <a:pt x="54952" y="1469707"/>
                        <a:pt x="50800" y="1442720"/>
                      </a:cubicBezTo>
                      <a:cubicBezTo>
                        <a:pt x="47308" y="1420023"/>
                        <a:pt x="37222" y="1374877"/>
                        <a:pt x="30480" y="1351280"/>
                      </a:cubicBezTo>
                      <a:cubicBezTo>
                        <a:pt x="27538" y="1340982"/>
                        <a:pt x="25109" y="1330379"/>
                        <a:pt x="20320" y="1320800"/>
                      </a:cubicBezTo>
                      <a:cubicBezTo>
                        <a:pt x="14859" y="1309878"/>
                        <a:pt x="6773" y="1300480"/>
                        <a:pt x="0" y="1290320"/>
                      </a:cubicBezTo>
                      <a:cubicBezTo>
                        <a:pt x="3387" y="1202267"/>
                        <a:pt x="4298" y="1114083"/>
                        <a:pt x="10160" y="1026160"/>
                      </a:cubicBezTo>
                      <a:cubicBezTo>
                        <a:pt x="11089" y="1012227"/>
                        <a:pt x="18024" y="999294"/>
                        <a:pt x="20320" y="985520"/>
                      </a:cubicBezTo>
                      <a:cubicBezTo>
                        <a:pt x="39467" y="870636"/>
                        <a:pt x="18842" y="939155"/>
                        <a:pt x="40640" y="873760"/>
                      </a:cubicBezTo>
                      <a:cubicBezTo>
                        <a:pt x="44648" y="801609"/>
                        <a:pt x="54224" y="617071"/>
                        <a:pt x="60960" y="538480"/>
                      </a:cubicBezTo>
                      <a:cubicBezTo>
                        <a:pt x="66773" y="470658"/>
                        <a:pt x="74507" y="403013"/>
                        <a:pt x="81280" y="335280"/>
                      </a:cubicBezTo>
                      <a:cubicBezTo>
                        <a:pt x="88073" y="267353"/>
                        <a:pt x="82072" y="252020"/>
                        <a:pt x="101600" y="203200"/>
                      </a:cubicBezTo>
                      <a:cubicBezTo>
                        <a:pt x="111179" y="179253"/>
                        <a:pt x="116910" y="152939"/>
                        <a:pt x="132080" y="132080"/>
                      </a:cubicBezTo>
                      <a:cubicBezTo>
                        <a:pt x="144835" y="114542"/>
                        <a:pt x="167546" y="106774"/>
                        <a:pt x="182880" y="91440"/>
                      </a:cubicBezTo>
                      <a:cubicBezTo>
                        <a:pt x="191514" y="82806"/>
                        <a:pt x="196427" y="71120"/>
                        <a:pt x="203200" y="60960"/>
                      </a:cubicBezTo>
                      <a:lnTo>
                        <a:pt x="193040" y="30480"/>
                      </a:lnTo>
                      <a:close/>
                    </a:path>
                  </a:pathLst>
                </a:custGeom>
                <a:solidFill>
                  <a:schemeClr val="accent2">
                    <a:lumMod val="20000"/>
                    <a:lumOff val="80000"/>
                    <a:alpha val="58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61" name="Rectangle 60"/>
                <p:cNvSpPr/>
                <p:nvPr/>
              </p:nvSpPr>
              <p:spPr>
                <a:xfrm>
                  <a:off x="1337410" y="1306418"/>
                  <a:ext cx="237040" cy="238693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62" name="Rectangle 61"/>
                <p:cNvSpPr/>
                <p:nvPr/>
              </p:nvSpPr>
              <p:spPr>
                <a:xfrm>
                  <a:off x="1531022" y="1142101"/>
                  <a:ext cx="947354" cy="164317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" name="Rectangle 62"/>
                <p:cNvSpPr/>
                <p:nvPr/>
              </p:nvSpPr>
              <p:spPr>
                <a:xfrm>
                  <a:off x="1337411" y="3693357"/>
                  <a:ext cx="1140966" cy="18354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64" name="Rectangle 63"/>
                <p:cNvSpPr/>
                <p:nvPr/>
              </p:nvSpPr>
              <p:spPr>
                <a:xfrm>
                  <a:off x="1574452" y="1306418"/>
                  <a:ext cx="903928" cy="795646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65" name="Rectangle 64"/>
                <p:cNvSpPr/>
                <p:nvPr/>
              </p:nvSpPr>
              <p:spPr>
                <a:xfrm>
                  <a:off x="1574451" y="2102064"/>
                  <a:ext cx="903928" cy="795646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66" name="Rectangle 65"/>
                <p:cNvSpPr/>
                <p:nvPr/>
              </p:nvSpPr>
              <p:spPr>
                <a:xfrm>
                  <a:off x="1574450" y="2897710"/>
                  <a:ext cx="903928" cy="795646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</p:grpSp>
          <p:cxnSp>
            <p:nvCxnSpPr>
              <p:cNvPr id="44" name="Straight Arrow Connector 43"/>
              <p:cNvCxnSpPr/>
              <p:nvPr/>
            </p:nvCxnSpPr>
            <p:spPr>
              <a:xfrm flipV="1">
                <a:off x="5364866" y="1502362"/>
                <a:ext cx="360855" cy="5038"/>
              </a:xfrm>
              <a:prstGeom prst="straightConnector1">
                <a:avLst/>
              </a:prstGeom>
              <a:ln>
                <a:tailEnd type="triangle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5" name="Straight Arrow Connector 44"/>
              <p:cNvCxnSpPr/>
              <p:nvPr/>
            </p:nvCxnSpPr>
            <p:spPr>
              <a:xfrm flipH="1" flipV="1">
                <a:off x="6285735" y="1500684"/>
                <a:ext cx="345328" cy="4197"/>
              </a:xfrm>
              <a:prstGeom prst="straightConnector1">
                <a:avLst/>
              </a:prstGeom>
              <a:ln>
                <a:solidFill>
                  <a:srgbClr val="C00000"/>
                </a:solidFill>
                <a:tailEnd type="triangle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6" name="Straight Arrow Connector 45"/>
              <p:cNvCxnSpPr/>
              <p:nvPr/>
            </p:nvCxnSpPr>
            <p:spPr>
              <a:xfrm flipV="1">
                <a:off x="5345879" y="2064784"/>
                <a:ext cx="360855" cy="5038"/>
              </a:xfrm>
              <a:prstGeom prst="straightConnector1">
                <a:avLst/>
              </a:prstGeom>
              <a:ln>
                <a:tailEnd type="triangle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7" name="Straight Arrow Connector 46"/>
              <p:cNvCxnSpPr/>
              <p:nvPr/>
            </p:nvCxnSpPr>
            <p:spPr>
              <a:xfrm flipH="1" flipV="1">
                <a:off x="6266752" y="2063106"/>
                <a:ext cx="345328" cy="4197"/>
              </a:xfrm>
              <a:prstGeom prst="straightConnector1">
                <a:avLst/>
              </a:prstGeom>
              <a:ln>
                <a:solidFill>
                  <a:srgbClr val="C00000"/>
                </a:solidFill>
                <a:tailEnd type="triangle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8" name="Straight Arrow Connector 47"/>
              <p:cNvCxnSpPr/>
              <p:nvPr/>
            </p:nvCxnSpPr>
            <p:spPr>
              <a:xfrm flipV="1">
                <a:off x="5345612" y="2712242"/>
                <a:ext cx="360855" cy="5038"/>
              </a:xfrm>
              <a:prstGeom prst="straightConnector1">
                <a:avLst/>
              </a:prstGeom>
              <a:ln>
                <a:tailEnd type="triangle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9" name="Straight Arrow Connector 48"/>
              <p:cNvCxnSpPr/>
              <p:nvPr/>
            </p:nvCxnSpPr>
            <p:spPr>
              <a:xfrm flipH="1" flipV="1">
                <a:off x="6266484" y="2710564"/>
                <a:ext cx="345328" cy="4197"/>
              </a:xfrm>
              <a:prstGeom prst="straightConnector1">
                <a:avLst/>
              </a:prstGeom>
              <a:ln>
                <a:solidFill>
                  <a:srgbClr val="C00000"/>
                </a:solidFill>
                <a:tailEnd type="triangle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0" name="TextBox 49"/>
              <p:cNvSpPr txBox="1"/>
              <p:nvPr/>
            </p:nvSpPr>
            <p:spPr>
              <a:xfrm>
                <a:off x="4898245" y="1366021"/>
                <a:ext cx="49564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90%</a:t>
                </a:r>
              </a:p>
            </p:txBody>
          </p:sp>
          <p:sp>
            <p:nvSpPr>
              <p:cNvPr id="51" name="TextBox 50"/>
              <p:cNvSpPr txBox="1"/>
              <p:nvPr/>
            </p:nvSpPr>
            <p:spPr>
              <a:xfrm>
                <a:off x="6615592" y="1366021"/>
                <a:ext cx="49564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rgbClr val="C00000"/>
                    </a:solidFill>
                  </a:rPr>
                  <a:t>10%</a:t>
                </a:r>
              </a:p>
            </p:txBody>
          </p:sp>
          <p:sp>
            <p:nvSpPr>
              <p:cNvPr id="52" name="TextBox 51"/>
              <p:cNvSpPr txBox="1"/>
              <p:nvPr/>
            </p:nvSpPr>
            <p:spPr>
              <a:xfrm>
                <a:off x="4898245" y="1937769"/>
                <a:ext cx="49564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50%</a:t>
                </a:r>
              </a:p>
            </p:txBody>
          </p:sp>
          <p:sp>
            <p:nvSpPr>
              <p:cNvPr id="53" name="TextBox 52"/>
              <p:cNvSpPr txBox="1"/>
              <p:nvPr/>
            </p:nvSpPr>
            <p:spPr>
              <a:xfrm>
                <a:off x="6615591" y="1937769"/>
                <a:ext cx="49564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rgbClr val="C00000"/>
                    </a:solidFill>
                  </a:rPr>
                  <a:t>50%</a:t>
                </a:r>
              </a:p>
            </p:txBody>
          </p:sp>
          <p:sp>
            <p:nvSpPr>
              <p:cNvPr id="54" name="TextBox 53"/>
              <p:cNvSpPr txBox="1"/>
              <p:nvPr/>
            </p:nvSpPr>
            <p:spPr>
              <a:xfrm>
                <a:off x="4898245" y="2577580"/>
                <a:ext cx="49564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20%</a:t>
                </a:r>
              </a:p>
            </p:txBody>
          </p:sp>
          <p:sp>
            <p:nvSpPr>
              <p:cNvPr id="55" name="TextBox 54"/>
              <p:cNvSpPr txBox="1"/>
              <p:nvPr/>
            </p:nvSpPr>
            <p:spPr>
              <a:xfrm>
                <a:off x="6615591" y="2577580"/>
                <a:ext cx="49564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rgbClr val="C00000"/>
                    </a:solidFill>
                  </a:rPr>
                  <a:t>80%</a:t>
                </a:r>
              </a:p>
            </p:txBody>
          </p:sp>
        </p:grpSp>
        <p:sp>
          <p:nvSpPr>
            <p:cNvPr id="7" name="TextBox 6"/>
            <p:cNvSpPr txBox="1">
              <a:spLocks noChangeAspect="1"/>
            </p:cNvSpPr>
            <p:nvPr/>
          </p:nvSpPr>
          <p:spPr>
            <a:xfrm>
              <a:off x="1103524" y="459161"/>
              <a:ext cx="1972849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Raster Area </a:t>
              </a:r>
            </a:p>
            <a:p>
              <a:pPr algn="ctr"/>
              <a:r>
                <a:rPr lang="en-US" sz="1400" dirty="0" smtClean="0"/>
                <a:t>Weights</a:t>
              </a:r>
            </a:p>
            <a:p>
              <a:pPr algn="ctr"/>
              <a:r>
                <a:rPr lang="en-US" sz="1400" dirty="0" smtClean="0"/>
                <a:t>(% of each grid cell area)</a:t>
              </a:r>
              <a:endParaRPr lang="en-US" sz="1400" dirty="0"/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3935087" y="1539864"/>
            <a:ext cx="806630" cy="2616001"/>
            <a:chOff x="3786142" y="407526"/>
            <a:chExt cx="806630" cy="2616001"/>
          </a:xfrm>
        </p:grpSpPr>
        <p:grpSp>
          <p:nvGrpSpPr>
            <p:cNvPr id="38" name="Group 37"/>
            <p:cNvGrpSpPr/>
            <p:nvPr/>
          </p:nvGrpSpPr>
          <p:grpSpPr>
            <a:xfrm>
              <a:off x="3843452" y="1196113"/>
              <a:ext cx="692039" cy="1827414"/>
              <a:chOff x="3843452" y="1196113"/>
              <a:chExt cx="692039" cy="1827414"/>
            </a:xfrm>
          </p:grpSpPr>
          <p:sp>
            <p:nvSpPr>
              <p:cNvPr id="19" name="Rectangle 18"/>
              <p:cNvSpPr/>
              <p:nvPr/>
            </p:nvSpPr>
            <p:spPr>
              <a:xfrm>
                <a:off x="3843452" y="1196113"/>
                <a:ext cx="692038" cy="609138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3843452" y="1805251"/>
                <a:ext cx="692039" cy="609138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3843452" y="2414389"/>
                <a:ext cx="692039" cy="609138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3942238" y="1359354"/>
                <a:ext cx="55014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1000</a:t>
                </a:r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3971697" y="1968492"/>
                <a:ext cx="45878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100</a:t>
                </a: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4013655" y="2554066"/>
                <a:ext cx="36740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10</a:t>
                </a:r>
              </a:p>
            </p:txBody>
          </p:sp>
        </p:grpSp>
        <p:sp>
          <p:nvSpPr>
            <p:cNvPr id="11" name="TextBox 10"/>
            <p:cNvSpPr txBox="1"/>
            <p:nvPr/>
          </p:nvSpPr>
          <p:spPr>
            <a:xfrm>
              <a:off x="3786142" y="407526"/>
              <a:ext cx="806630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Example</a:t>
              </a:r>
            </a:p>
            <a:p>
              <a:pPr algn="ctr"/>
              <a:r>
                <a:rPr lang="en-US" sz="1400" dirty="0"/>
                <a:t>Grid Cell</a:t>
              </a:r>
            </a:p>
            <a:p>
              <a:pPr algn="ctr"/>
              <a:r>
                <a:rPr lang="en-US" sz="1400" dirty="0"/>
                <a:t>Values</a:t>
              </a:r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6781217" y="799401"/>
            <a:ext cx="1978234" cy="2779942"/>
            <a:chOff x="7100419" y="384103"/>
            <a:chExt cx="1978234" cy="2779942"/>
          </a:xfrm>
        </p:grpSpPr>
        <p:sp>
          <p:nvSpPr>
            <p:cNvPr id="8" name="TextBox 7"/>
            <p:cNvSpPr txBox="1">
              <a:spLocks noChangeAspect="1"/>
            </p:cNvSpPr>
            <p:nvPr/>
          </p:nvSpPr>
          <p:spPr>
            <a:xfrm>
              <a:off x="7100419" y="384103"/>
              <a:ext cx="1978234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Polygon Area </a:t>
              </a:r>
            </a:p>
            <a:p>
              <a:pPr algn="ctr"/>
              <a:r>
                <a:rPr lang="en-US" sz="1400" dirty="0" smtClean="0"/>
                <a:t>Weights</a:t>
              </a:r>
            </a:p>
            <a:p>
              <a:pPr algn="ctr"/>
              <a:r>
                <a:rPr lang="en-US" sz="1400" dirty="0" smtClean="0"/>
                <a:t>(% of total polygon area)</a:t>
              </a:r>
              <a:endParaRPr lang="en-US" sz="1400" dirty="0"/>
            </a:p>
          </p:txBody>
        </p:sp>
        <p:grpSp>
          <p:nvGrpSpPr>
            <p:cNvPr id="37" name="Group 36"/>
            <p:cNvGrpSpPr/>
            <p:nvPr/>
          </p:nvGrpSpPr>
          <p:grpSpPr>
            <a:xfrm>
              <a:off x="7161895" y="1102544"/>
              <a:ext cx="1691735" cy="2061501"/>
              <a:chOff x="7161895" y="1102544"/>
              <a:chExt cx="1691735" cy="2061501"/>
            </a:xfrm>
          </p:grpSpPr>
          <p:grpSp>
            <p:nvGrpSpPr>
              <p:cNvPr id="6" name="Group 5"/>
              <p:cNvGrpSpPr>
                <a:grpSpLocks noChangeAspect="1"/>
              </p:cNvGrpSpPr>
              <p:nvPr/>
            </p:nvGrpSpPr>
            <p:grpSpPr>
              <a:xfrm>
                <a:off x="7161895" y="1129341"/>
                <a:ext cx="1691735" cy="2034704"/>
                <a:chOff x="4141571" y="1219200"/>
                <a:chExt cx="2209715" cy="2657698"/>
              </a:xfrm>
            </p:grpSpPr>
            <p:grpSp>
              <p:nvGrpSpPr>
                <p:cNvPr id="22" name="Group 21"/>
                <p:cNvGrpSpPr/>
                <p:nvPr/>
              </p:nvGrpSpPr>
              <p:grpSpPr>
                <a:xfrm>
                  <a:off x="4141571" y="1219200"/>
                  <a:ext cx="1501198" cy="2657698"/>
                  <a:chOff x="3318611" y="1219200"/>
                  <a:chExt cx="1501198" cy="2657698"/>
                </a:xfrm>
              </p:grpSpPr>
              <p:grpSp>
                <p:nvGrpSpPr>
                  <p:cNvPr id="35" name="Group 34"/>
                  <p:cNvGrpSpPr>
                    <a:grpSpLocks noChangeAspect="1"/>
                  </p:cNvGrpSpPr>
                  <p:nvPr/>
                </p:nvGrpSpPr>
                <p:grpSpPr>
                  <a:xfrm>
                    <a:off x="3318611" y="1219200"/>
                    <a:ext cx="1501188" cy="2657698"/>
                    <a:chOff x="1337411" y="1219200"/>
                    <a:chExt cx="1501188" cy="2657698"/>
                  </a:xfrm>
                </p:grpSpPr>
                <p:sp>
                  <p:nvSpPr>
                    <p:cNvPr id="39" name="Freeform 38"/>
                    <p:cNvSpPr/>
                    <p:nvPr/>
                  </p:nvSpPr>
                  <p:spPr>
                    <a:xfrm>
                      <a:off x="1817725" y="1219200"/>
                      <a:ext cx="1020874" cy="2570480"/>
                    </a:xfrm>
                    <a:custGeom>
                      <a:avLst/>
                      <a:gdLst>
                        <a:gd name="connsiteX0" fmla="*/ 193040 w 1020874"/>
                        <a:gd name="connsiteY0" fmla="*/ 30480 h 2398630"/>
                        <a:gd name="connsiteX1" fmla="*/ 193040 w 1020874"/>
                        <a:gd name="connsiteY1" fmla="*/ 30480 h 2398630"/>
                        <a:gd name="connsiteX2" fmla="*/ 386080 w 1020874"/>
                        <a:gd name="connsiteY2" fmla="*/ 20320 h 2398630"/>
                        <a:gd name="connsiteX3" fmla="*/ 416560 w 1020874"/>
                        <a:gd name="connsiteY3" fmla="*/ 10160 h 2398630"/>
                        <a:gd name="connsiteX4" fmla="*/ 467360 w 1020874"/>
                        <a:gd name="connsiteY4" fmla="*/ 0 h 2398630"/>
                        <a:gd name="connsiteX5" fmla="*/ 589280 w 1020874"/>
                        <a:gd name="connsiteY5" fmla="*/ 10160 h 2398630"/>
                        <a:gd name="connsiteX6" fmla="*/ 629920 w 1020874"/>
                        <a:gd name="connsiteY6" fmla="*/ 20320 h 2398630"/>
                        <a:gd name="connsiteX7" fmla="*/ 924560 w 1020874"/>
                        <a:gd name="connsiteY7" fmla="*/ 10160 h 2398630"/>
                        <a:gd name="connsiteX8" fmla="*/ 995680 w 1020874"/>
                        <a:gd name="connsiteY8" fmla="*/ 20320 h 2398630"/>
                        <a:gd name="connsiteX9" fmla="*/ 965200 w 1020874"/>
                        <a:gd name="connsiteY9" fmla="*/ 325120 h 2398630"/>
                        <a:gd name="connsiteX10" fmla="*/ 975360 w 1020874"/>
                        <a:gd name="connsiteY10" fmla="*/ 528320 h 2398630"/>
                        <a:gd name="connsiteX11" fmla="*/ 955040 w 1020874"/>
                        <a:gd name="connsiteY11" fmla="*/ 721360 h 2398630"/>
                        <a:gd name="connsiteX12" fmla="*/ 873760 w 1020874"/>
                        <a:gd name="connsiteY12" fmla="*/ 782320 h 2398630"/>
                        <a:gd name="connsiteX13" fmla="*/ 822960 w 1020874"/>
                        <a:gd name="connsiteY13" fmla="*/ 812800 h 2398630"/>
                        <a:gd name="connsiteX14" fmla="*/ 792480 w 1020874"/>
                        <a:gd name="connsiteY14" fmla="*/ 833120 h 2398630"/>
                        <a:gd name="connsiteX15" fmla="*/ 711200 w 1020874"/>
                        <a:gd name="connsiteY15" fmla="*/ 843280 h 2398630"/>
                        <a:gd name="connsiteX16" fmla="*/ 701040 w 1020874"/>
                        <a:gd name="connsiteY16" fmla="*/ 873760 h 2398630"/>
                        <a:gd name="connsiteX17" fmla="*/ 721360 w 1020874"/>
                        <a:gd name="connsiteY17" fmla="*/ 1005840 h 2398630"/>
                        <a:gd name="connsiteX18" fmla="*/ 731520 w 1020874"/>
                        <a:gd name="connsiteY18" fmla="*/ 1239520 h 2398630"/>
                        <a:gd name="connsiteX19" fmla="*/ 741680 w 1020874"/>
                        <a:gd name="connsiteY19" fmla="*/ 1290320 h 2398630"/>
                        <a:gd name="connsiteX20" fmla="*/ 772160 w 1020874"/>
                        <a:gd name="connsiteY20" fmla="*/ 1402080 h 2398630"/>
                        <a:gd name="connsiteX21" fmla="*/ 751840 w 1020874"/>
                        <a:gd name="connsiteY21" fmla="*/ 1483360 h 2398630"/>
                        <a:gd name="connsiteX22" fmla="*/ 721360 w 1020874"/>
                        <a:gd name="connsiteY22" fmla="*/ 1615440 h 2398630"/>
                        <a:gd name="connsiteX23" fmla="*/ 690880 w 1020874"/>
                        <a:gd name="connsiteY23" fmla="*/ 1645920 h 2398630"/>
                        <a:gd name="connsiteX24" fmla="*/ 660400 w 1020874"/>
                        <a:gd name="connsiteY24" fmla="*/ 1666240 h 2398630"/>
                        <a:gd name="connsiteX25" fmla="*/ 538480 w 1020874"/>
                        <a:gd name="connsiteY25" fmla="*/ 1686560 h 2398630"/>
                        <a:gd name="connsiteX26" fmla="*/ 518160 w 1020874"/>
                        <a:gd name="connsiteY26" fmla="*/ 1767840 h 2398630"/>
                        <a:gd name="connsiteX27" fmla="*/ 477520 w 1020874"/>
                        <a:gd name="connsiteY27" fmla="*/ 1889760 h 2398630"/>
                        <a:gd name="connsiteX28" fmla="*/ 467360 w 1020874"/>
                        <a:gd name="connsiteY28" fmla="*/ 1960880 h 2398630"/>
                        <a:gd name="connsiteX29" fmla="*/ 447040 w 1020874"/>
                        <a:gd name="connsiteY29" fmla="*/ 2001520 h 2398630"/>
                        <a:gd name="connsiteX30" fmla="*/ 436880 w 1020874"/>
                        <a:gd name="connsiteY30" fmla="*/ 2235200 h 2398630"/>
                        <a:gd name="connsiteX31" fmla="*/ 426720 w 1020874"/>
                        <a:gd name="connsiteY31" fmla="*/ 2387600 h 2398630"/>
                        <a:gd name="connsiteX32" fmla="*/ 375920 w 1020874"/>
                        <a:gd name="connsiteY32" fmla="*/ 2377440 h 2398630"/>
                        <a:gd name="connsiteX33" fmla="*/ 345440 w 1020874"/>
                        <a:gd name="connsiteY33" fmla="*/ 2367280 h 2398630"/>
                        <a:gd name="connsiteX34" fmla="*/ 162560 w 1020874"/>
                        <a:gd name="connsiteY34" fmla="*/ 2387600 h 2398630"/>
                        <a:gd name="connsiteX35" fmla="*/ 132080 w 1020874"/>
                        <a:gd name="connsiteY35" fmla="*/ 2397760 h 2398630"/>
                        <a:gd name="connsiteX36" fmla="*/ 111760 w 1020874"/>
                        <a:gd name="connsiteY36" fmla="*/ 2367280 h 2398630"/>
                        <a:gd name="connsiteX37" fmla="*/ 81280 w 1020874"/>
                        <a:gd name="connsiteY37" fmla="*/ 2306320 h 2398630"/>
                        <a:gd name="connsiteX38" fmla="*/ 60960 w 1020874"/>
                        <a:gd name="connsiteY38" fmla="*/ 1524000 h 2398630"/>
                        <a:gd name="connsiteX39" fmla="*/ 50800 w 1020874"/>
                        <a:gd name="connsiteY39" fmla="*/ 1442720 h 2398630"/>
                        <a:gd name="connsiteX40" fmla="*/ 30480 w 1020874"/>
                        <a:gd name="connsiteY40" fmla="*/ 1351280 h 2398630"/>
                        <a:gd name="connsiteX41" fmla="*/ 20320 w 1020874"/>
                        <a:gd name="connsiteY41" fmla="*/ 1320800 h 2398630"/>
                        <a:gd name="connsiteX42" fmla="*/ 0 w 1020874"/>
                        <a:gd name="connsiteY42" fmla="*/ 1290320 h 2398630"/>
                        <a:gd name="connsiteX43" fmla="*/ 10160 w 1020874"/>
                        <a:gd name="connsiteY43" fmla="*/ 1026160 h 2398630"/>
                        <a:gd name="connsiteX44" fmla="*/ 20320 w 1020874"/>
                        <a:gd name="connsiteY44" fmla="*/ 985520 h 2398630"/>
                        <a:gd name="connsiteX45" fmla="*/ 40640 w 1020874"/>
                        <a:gd name="connsiteY45" fmla="*/ 873760 h 2398630"/>
                        <a:gd name="connsiteX46" fmla="*/ 60960 w 1020874"/>
                        <a:gd name="connsiteY46" fmla="*/ 538480 h 2398630"/>
                        <a:gd name="connsiteX47" fmla="*/ 81280 w 1020874"/>
                        <a:gd name="connsiteY47" fmla="*/ 335280 h 2398630"/>
                        <a:gd name="connsiteX48" fmla="*/ 101600 w 1020874"/>
                        <a:gd name="connsiteY48" fmla="*/ 203200 h 2398630"/>
                        <a:gd name="connsiteX49" fmla="*/ 132080 w 1020874"/>
                        <a:gd name="connsiteY49" fmla="*/ 132080 h 2398630"/>
                        <a:gd name="connsiteX50" fmla="*/ 182880 w 1020874"/>
                        <a:gd name="connsiteY50" fmla="*/ 91440 h 2398630"/>
                        <a:gd name="connsiteX51" fmla="*/ 203200 w 1020874"/>
                        <a:gd name="connsiteY51" fmla="*/ 60960 h 2398630"/>
                        <a:gd name="connsiteX52" fmla="*/ 193040 w 1020874"/>
                        <a:gd name="connsiteY52" fmla="*/ 30480 h 239863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</a:cxnLst>
                      <a:rect l="l" t="t" r="r" b="b"/>
                      <a:pathLst>
                        <a:path w="1020874" h="2398630">
                          <a:moveTo>
                            <a:pt x="193040" y="30480"/>
                          </a:moveTo>
                          <a:lnTo>
                            <a:pt x="193040" y="30480"/>
                          </a:lnTo>
                          <a:cubicBezTo>
                            <a:pt x="257387" y="27093"/>
                            <a:pt x="321909" y="26154"/>
                            <a:pt x="386080" y="20320"/>
                          </a:cubicBezTo>
                          <a:cubicBezTo>
                            <a:pt x="396746" y="19350"/>
                            <a:pt x="406170" y="12757"/>
                            <a:pt x="416560" y="10160"/>
                          </a:cubicBezTo>
                          <a:cubicBezTo>
                            <a:pt x="433313" y="5972"/>
                            <a:pt x="450427" y="3387"/>
                            <a:pt x="467360" y="0"/>
                          </a:cubicBezTo>
                          <a:cubicBezTo>
                            <a:pt x="508000" y="3387"/>
                            <a:pt x="548814" y="5102"/>
                            <a:pt x="589280" y="10160"/>
                          </a:cubicBezTo>
                          <a:cubicBezTo>
                            <a:pt x="603136" y="11892"/>
                            <a:pt x="615956" y="20320"/>
                            <a:pt x="629920" y="20320"/>
                          </a:cubicBezTo>
                          <a:cubicBezTo>
                            <a:pt x="728192" y="20320"/>
                            <a:pt x="826347" y="13547"/>
                            <a:pt x="924560" y="10160"/>
                          </a:cubicBezTo>
                          <a:cubicBezTo>
                            <a:pt x="948267" y="13547"/>
                            <a:pt x="990485" y="-3057"/>
                            <a:pt x="995680" y="20320"/>
                          </a:cubicBezTo>
                          <a:cubicBezTo>
                            <a:pt x="1035343" y="198804"/>
                            <a:pt x="1016264" y="222992"/>
                            <a:pt x="965200" y="325120"/>
                          </a:cubicBezTo>
                          <a:cubicBezTo>
                            <a:pt x="968587" y="392853"/>
                            <a:pt x="969485" y="460757"/>
                            <a:pt x="975360" y="528320"/>
                          </a:cubicBezTo>
                          <a:cubicBezTo>
                            <a:pt x="984023" y="627948"/>
                            <a:pt x="1084945" y="461550"/>
                            <a:pt x="955040" y="721360"/>
                          </a:cubicBezTo>
                          <a:cubicBezTo>
                            <a:pt x="939894" y="751651"/>
                            <a:pt x="901605" y="763043"/>
                            <a:pt x="873760" y="782320"/>
                          </a:cubicBezTo>
                          <a:cubicBezTo>
                            <a:pt x="857524" y="793560"/>
                            <a:pt x="839706" y="802334"/>
                            <a:pt x="822960" y="812800"/>
                          </a:cubicBezTo>
                          <a:cubicBezTo>
                            <a:pt x="812605" y="819272"/>
                            <a:pt x="804261" y="829907"/>
                            <a:pt x="792480" y="833120"/>
                          </a:cubicBezTo>
                          <a:cubicBezTo>
                            <a:pt x="766138" y="840304"/>
                            <a:pt x="738293" y="839893"/>
                            <a:pt x="711200" y="843280"/>
                          </a:cubicBezTo>
                          <a:cubicBezTo>
                            <a:pt x="707813" y="853440"/>
                            <a:pt x="701040" y="863050"/>
                            <a:pt x="701040" y="873760"/>
                          </a:cubicBezTo>
                          <a:cubicBezTo>
                            <a:pt x="701040" y="932270"/>
                            <a:pt x="709090" y="956761"/>
                            <a:pt x="721360" y="1005840"/>
                          </a:cubicBezTo>
                          <a:cubicBezTo>
                            <a:pt x="724747" y="1083733"/>
                            <a:pt x="725965" y="1161751"/>
                            <a:pt x="731520" y="1239520"/>
                          </a:cubicBezTo>
                          <a:cubicBezTo>
                            <a:pt x="732750" y="1256745"/>
                            <a:pt x="737797" y="1273494"/>
                            <a:pt x="741680" y="1290320"/>
                          </a:cubicBezTo>
                          <a:cubicBezTo>
                            <a:pt x="758868" y="1364802"/>
                            <a:pt x="755366" y="1351697"/>
                            <a:pt x="772160" y="1402080"/>
                          </a:cubicBezTo>
                          <a:cubicBezTo>
                            <a:pt x="765387" y="1429173"/>
                            <a:pt x="758120" y="1456148"/>
                            <a:pt x="751840" y="1483360"/>
                          </a:cubicBezTo>
                          <a:cubicBezTo>
                            <a:pt x="744103" y="1516886"/>
                            <a:pt x="733092" y="1589630"/>
                            <a:pt x="721360" y="1615440"/>
                          </a:cubicBezTo>
                          <a:cubicBezTo>
                            <a:pt x="715414" y="1628521"/>
                            <a:pt x="701918" y="1636722"/>
                            <a:pt x="690880" y="1645920"/>
                          </a:cubicBezTo>
                          <a:cubicBezTo>
                            <a:pt x="681499" y="1653737"/>
                            <a:pt x="672199" y="1663094"/>
                            <a:pt x="660400" y="1666240"/>
                          </a:cubicBezTo>
                          <a:cubicBezTo>
                            <a:pt x="620591" y="1676856"/>
                            <a:pt x="579120" y="1679787"/>
                            <a:pt x="538480" y="1686560"/>
                          </a:cubicBezTo>
                          <a:cubicBezTo>
                            <a:pt x="531707" y="1713653"/>
                            <a:pt x="526185" y="1741091"/>
                            <a:pt x="518160" y="1767840"/>
                          </a:cubicBezTo>
                          <a:cubicBezTo>
                            <a:pt x="505850" y="1808872"/>
                            <a:pt x="477520" y="1889760"/>
                            <a:pt x="477520" y="1889760"/>
                          </a:cubicBezTo>
                          <a:cubicBezTo>
                            <a:pt x="474133" y="1913467"/>
                            <a:pt x="473661" y="1937776"/>
                            <a:pt x="467360" y="1960880"/>
                          </a:cubicBezTo>
                          <a:cubicBezTo>
                            <a:pt x="463375" y="1975492"/>
                            <a:pt x="448713" y="1986467"/>
                            <a:pt x="447040" y="2001520"/>
                          </a:cubicBezTo>
                          <a:cubicBezTo>
                            <a:pt x="438430" y="2079010"/>
                            <a:pt x="440978" y="2157341"/>
                            <a:pt x="436880" y="2235200"/>
                          </a:cubicBezTo>
                          <a:cubicBezTo>
                            <a:pt x="434204" y="2286042"/>
                            <a:pt x="430107" y="2336800"/>
                            <a:pt x="426720" y="2387600"/>
                          </a:cubicBezTo>
                          <a:cubicBezTo>
                            <a:pt x="409787" y="2384213"/>
                            <a:pt x="392673" y="2381628"/>
                            <a:pt x="375920" y="2377440"/>
                          </a:cubicBezTo>
                          <a:cubicBezTo>
                            <a:pt x="365530" y="2374843"/>
                            <a:pt x="356150" y="2367280"/>
                            <a:pt x="345440" y="2367280"/>
                          </a:cubicBezTo>
                          <a:cubicBezTo>
                            <a:pt x="319686" y="2367280"/>
                            <a:pt x="194972" y="2383549"/>
                            <a:pt x="162560" y="2387600"/>
                          </a:cubicBezTo>
                          <a:cubicBezTo>
                            <a:pt x="152400" y="2390987"/>
                            <a:pt x="142024" y="2401737"/>
                            <a:pt x="132080" y="2397760"/>
                          </a:cubicBezTo>
                          <a:cubicBezTo>
                            <a:pt x="120743" y="2393225"/>
                            <a:pt x="117221" y="2378202"/>
                            <a:pt x="111760" y="2367280"/>
                          </a:cubicBezTo>
                          <a:cubicBezTo>
                            <a:pt x="69696" y="2283152"/>
                            <a:pt x="139514" y="2393671"/>
                            <a:pt x="81280" y="2306320"/>
                          </a:cubicBezTo>
                          <a:cubicBezTo>
                            <a:pt x="22621" y="2013026"/>
                            <a:pt x="80868" y="2320329"/>
                            <a:pt x="60960" y="1524000"/>
                          </a:cubicBezTo>
                          <a:cubicBezTo>
                            <a:pt x="60278" y="1496704"/>
                            <a:pt x="54952" y="1469707"/>
                            <a:pt x="50800" y="1442720"/>
                          </a:cubicBezTo>
                          <a:cubicBezTo>
                            <a:pt x="47308" y="1420023"/>
                            <a:pt x="37222" y="1374877"/>
                            <a:pt x="30480" y="1351280"/>
                          </a:cubicBezTo>
                          <a:cubicBezTo>
                            <a:pt x="27538" y="1340982"/>
                            <a:pt x="25109" y="1330379"/>
                            <a:pt x="20320" y="1320800"/>
                          </a:cubicBezTo>
                          <a:cubicBezTo>
                            <a:pt x="14859" y="1309878"/>
                            <a:pt x="6773" y="1300480"/>
                            <a:pt x="0" y="1290320"/>
                          </a:cubicBezTo>
                          <a:cubicBezTo>
                            <a:pt x="3387" y="1202267"/>
                            <a:pt x="4298" y="1114083"/>
                            <a:pt x="10160" y="1026160"/>
                          </a:cubicBezTo>
                          <a:cubicBezTo>
                            <a:pt x="11089" y="1012227"/>
                            <a:pt x="18024" y="999294"/>
                            <a:pt x="20320" y="985520"/>
                          </a:cubicBezTo>
                          <a:cubicBezTo>
                            <a:pt x="39467" y="870636"/>
                            <a:pt x="18842" y="939155"/>
                            <a:pt x="40640" y="873760"/>
                          </a:cubicBezTo>
                          <a:cubicBezTo>
                            <a:pt x="44648" y="801609"/>
                            <a:pt x="54224" y="617071"/>
                            <a:pt x="60960" y="538480"/>
                          </a:cubicBezTo>
                          <a:cubicBezTo>
                            <a:pt x="66773" y="470658"/>
                            <a:pt x="74507" y="403013"/>
                            <a:pt x="81280" y="335280"/>
                          </a:cubicBezTo>
                          <a:cubicBezTo>
                            <a:pt x="88073" y="267353"/>
                            <a:pt x="82072" y="252020"/>
                            <a:pt x="101600" y="203200"/>
                          </a:cubicBezTo>
                          <a:cubicBezTo>
                            <a:pt x="111179" y="179253"/>
                            <a:pt x="116910" y="152939"/>
                            <a:pt x="132080" y="132080"/>
                          </a:cubicBezTo>
                          <a:cubicBezTo>
                            <a:pt x="144835" y="114542"/>
                            <a:pt x="167546" y="106774"/>
                            <a:pt x="182880" y="91440"/>
                          </a:cubicBezTo>
                          <a:cubicBezTo>
                            <a:pt x="191514" y="82806"/>
                            <a:pt x="196427" y="71120"/>
                            <a:pt x="203200" y="60960"/>
                          </a:cubicBezTo>
                          <a:lnTo>
                            <a:pt x="193040" y="30480"/>
                          </a:lnTo>
                          <a:close/>
                        </a:path>
                      </a:pathLst>
                    </a:custGeom>
                    <a:solidFill>
                      <a:schemeClr val="accent2">
                        <a:lumMod val="20000"/>
                        <a:lumOff val="80000"/>
                        <a:alpha val="58000"/>
                      </a:schemeClr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400"/>
                    </a:p>
                  </p:txBody>
                </p:sp>
                <p:sp>
                  <p:nvSpPr>
                    <p:cNvPr id="40" name="Rectangle 39"/>
                    <p:cNvSpPr/>
                    <p:nvPr/>
                  </p:nvSpPr>
                  <p:spPr>
                    <a:xfrm>
                      <a:off x="1763228" y="1306418"/>
                      <a:ext cx="237039" cy="2386938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400"/>
                    </a:p>
                  </p:txBody>
                </p:sp>
                <p:sp>
                  <p:nvSpPr>
                    <p:cNvPr id="41" name="Rectangle 40"/>
                    <p:cNvSpPr/>
                    <p:nvPr/>
                  </p:nvSpPr>
                  <p:spPr>
                    <a:xfrm>
                      <a:off x="1531022" y="1219200"/>
                      <a:ext cx="947355" cy="87218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400"/>
                    </a:p>
                  </p:txBody>
                </p:sp>
                <p:sp>
                  <p:nvSpPr>
                    <p:cNvPr id="42" name="Rectangle 41"/>
                    <p:cNvSpPr/>
                    <p:nvPr/>
                  </p:nvSpPr>
                  <p:spPr>
                    <a:xfrm>
                      <a:off x="1337411" y="3693357"/>
                      <a:ext cx="1140966" cy="18354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400"/>
                    </a:p>
                  </p:txBody>
                </p:sp>
              </p:grpSp>
              <p:cxnSp>
                <p:nvCxnSpPr>
                  <p:cNvPr id="30" name="Straight Connector 29"/>
                  <p:cNvCxnSpPr/>
                  <p:nvPr/>
                </p:nvCxnSpPr>
                <p:spPr>
                  <a:xfrm>
                    <a:off x="3981467" y="1306418"/>
                    <a:ext cx="838342" cy="0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" name="Straight Connector 30"/>
                  <p:cNvCxnSpPr>
                    <a:endCxn id="39" idx="50"/>
                  </p:cNvCxnSpPr>
                  <p:nvPr/>
                </p:nvCxnSpPr>
                <p:spPr>
                  <a:xfrm flipV="1">
                    <a:off x="3981463" y="1317191"/>
                    <a:ext cx="350" cy="2376164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" name="Straight Connector 31"/>
                  <p:cNvCxnSpPr/>
                  <p:nvPr/>
                </p:nvCxnSpPr>
                <p:spPr>
                  <a:xfrm>
                    <a:off x="3981459" y="2102064"/>
                    <a:ext cx="576072" cy="0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" name="Straight Connector 32"/>
                  <p:cNvCxnSpPr/>
                  <p:nvPr/>
                </p:nvCxnSpPr>
                <p:spPr>
                  <a:xfrm>
                    <a:off x="3981459" y="2897711"/>
                    <a:ext cx="566925" cy="0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" name="Straight Connector 33"/>
                  <p:cNvCxnSpPr/>
                  <p:nvPr/>
                </p:nvCxnSpPr>
                <p:spPr>
                  <a:xfrm>
                    <a:off x="3981459" y="3705625"/>
                    <a:ext cx="274318" cy="0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23" name="Straight Arrow Connector 22"/>
                <p:cNvCxnSpPr/>
                <p:nvPr/>
              </p:nvCxnSpPr>
              <p:spPr>
                <a:xfrm flipH="1">
                  <a:off x="5338126" y="1704569"/>
                  <a:ext cx="438755" cy="0"/>
                </a:xfrm>
                <a:prstGeom prst="straightConnector1">
                  <a:avLst/>
                </a:prstGeom>
                <a:ln>
                  <a:tailEnd type="triangle" w="lg" len="lg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Arrow Connector 23"/>
                <p:cNvCxnSpPr/>
                <p:nvPr/>
              </p:nvCxnSpPr>
              <p:spPr>
                <a:xfrm flipH="1">
                  <a:off x="5099523" y="2636526"/>
                  <a:ext cx="658132" cy="0"/>
                </a:xfrm>
                <a:prstGeom prst="straightConnector1">
                  <a:avLst/>
                </a:prstGeom>
                <a:ln>
                  <a:tailEnd type="triangle" w="lg" len="lg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Straight Arrow Connector 24"/>
                <p:cNvCxnSpPr/>
                <p:nvPr/>
              </p:nvCxnSpPr>
              <p:spPr>
                <a:xfrm flipH="1" flipV="1">
                  <a:off x="4969328" y="3480199"/>
                  <a:ext cx="767818" cy="0"/>
                </a:xfrm>
                <a:prstGeom prst="straightConnector1">
                  <a:avLst/>
                </a:prstGeom>
                <a:ln>
                  <a:tailEnd type="triangle" w="lg" len="lg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26" name="TextBox 25"/>
                <p:cNvSpPr txBox="1"/>
                <p:nvPr/>
              </p:nvSpPr>
              <p:spPr>
                <a:xfrm>
                  <a:off x="5700987" y="1523191"/>
                  <a:ext cx="647409" cy="40201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/>
                    <a:t>60%</a:t>
                  </a:r>
                </a:p>
              </p:txBody>
            </p:sp>
            <p:sp>
              <p:nvSpPr>
                <p:cNvPr id="27" name="TextBox 26"/>
                <p:cNvSpPr txBox="1"/>
                <p:nvPr/>
              </p:nvSpPr>
              <p:spPr>
                <a:xfrm>
                  <a:off x="5697255" y="2415989"/>
                  <a:ext cx="647408" cy="40201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/>
                    <a:t>30%</a:t>
                  </a:r>
                </a:p>
              </p:txBody>
            </p:sp>
            <p:sp>
              <p:nvSpPr>
                <p:cNvPr id="28" name="TextBox 27"/>
                <p:cNvSpPr txBox="1"/>
                <p:nvPr/>
              </p:nvSpPr>
              <p:spPr>
                <a:xfrm>
                  <a:off x="5703878" y="3295220"/>
                  <a:ext cx="647408" cy="40201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/>
                    <a:t>10%</a:t>
                  </a:r>
                </a:p>
              </p:txBody>
            </p:sp>
          </p:grpSp>
          <p:sp>
            <p:nvSpPr>
              <p:cNvPr id="98" name="Rectangle 97"/>
              <p:cNvSpPr/>
              <p:nvPr/>
            </p:nvSpPr>
            <p:spPr>
              <a:xfrm>
                <a:off x="7647356" y="1102544"/>
                <a:ext cx="725284" cy="8729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59" name="Group 58"/>
          <p:cNvGrpSpPr/>
          <p:nvPr/>
        </p:nvGrpSpPr>
        <p:grpSpPr>
          <a:xfrm>
            <a:off x="6051562" y="3570655"/>
            <a:ext cx="3833101" cy="2692013"/>
            <a:chOff x="7047249" y="3652643"/>
            <a:chExt cx="3833101" cy="2692013"/>
          </a:xfrm>
        </p:grpSpPr>
        <p:sp>
          <p:nvSpPr>
            <p:cNvPr id="136" name="TextBox 135"/>
            <p:cNvSpPr txBox="1"/>
            <p:nvPr/>
          </p:nvSpPr>
          <p:spPr>
            <a:xfrm>
              <a:off x="9060660" y="4139561"/>
              <a:ext cx="93647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1000 x 0.6</a:t>
              </a:r>
            </a:p>
          </p:txBody>
        </p:sp>
        <p:sp>
          <p:nvSpPr>
            <p:cNvPr id="137" name="TextBox 136"/>
            <p:cNvSpPr txBox="1"/>
            <p:nvPr/>
          </p:nvSpPr>
          <p:spPr>
            <a:xfrm>
              <a:off x="9060659" y="4718874"/>
              <a:ext cx="84510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100 x 0.3</a:t>
              </a:r>
            </a:p>
          </p:txBody>
        </p:sp>
        <p:sp>
          <p:nvSpPr>
            <p:cNvPr id="138" name="TextBox 137"/>
            <p:cNvSpPr txBox="1"/>
            <p:nvPr/>
          </p:nvSpPr>
          <p:spPr>
            <a:xfrm>
              <a:off x="9060659" y="5351120"/>
              <a:ext cx="7537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10 x 0.1</a:t>
              </a:r>
            </a:p>
          </p:txBody>
        </p:sp>
        <p:sp>
          <p:nvSpPr>
            <p:cNvPr id="139" name="TextBox 138"/>
            <p:cNvSpPr txBox="1">
              <a:spLocks noChangeAspect="1"/>
            </p:cNvSpPr>
            <p:nvPr/>
          </p:nvSpPr>
          <p:spPr>
            <a:xfrm>
              <a:off x="7551788" y="3652643"/>
              <a:ext cx="254383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ctr">
                <a:defRPr sz="1400"/>
              </a:lvl1pPr>
            </a:lstStyle>
            <a:p>
              <a:r>
                <a:rPr lang="en-US" dirty="0" smtClean="0"/>
                <a:t>Mean </a:t>
              </a:r>
              <a:r>
                <a:rPr lang="en-US" dirty="0"/>
                <a:t>of Polygon Area Weighted</a:t>
              </a:r>
            </a:p>
          </p:txBody>
        </p:sp>
        <p:sp>
          <p:nvSpPr>
            <p:cNvPr id="140" name="TextBox 139"/>
            <p:cNvSpPr txBox="1">
              <a:spLocks noChangeAspect="1"/>
            </p:cNvSpPr>
            <p:nvPr/>
          </p:nvSpPr>
          <p:spPr>
            <a:xfrm>
              <a:off x="7047249" y="6006102"/>
              <a:ext cx="383310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Mean = (600+30+1)/3 = 631/3 = 210.33 mm</a:t>
              </a:r>
            </a:p>
          </p:txBody>
        </p:sp>
        <p:grpSp>
          <p:nvGrpSpPr>
            <p:cNvPr id="2" name="Group 1"/>
            <p:cNvGrpSpPr/>
            <p:nvPr/>
          </p:nvGrpSpPr>
          <p:grpSpPr>
            <a:xfrm>
              <a:off x="8145829" y="3887059"/>
              <a:ext cx="873512" cy="2101326"/>
              <a:chOff x="8145829" y="3887059"/>
              <a:chExt cx="873512" cy="2101326"/>
            </a:xfrm>
          </p:grpSpPr>
          <p:grpSp>
            <p:nvGrpSpPr>
              <p:cNvPr id="141" name="Group 140"/>
              <p:cNvGrpSpPr/>
              <p:nvPr/>
            </p:nvGrpSpPr>
            <p:grpSpPr>
              <a:xfrm>
                <a:off x="8145829" y="3953681"/>
                <a:ext cx="873512" cy="2034704"/>
                <a:chOff x="3318610" y="1219200"/>
                <a:chExt cx="1140967" cy="2657698"/>
              </a:xfrm>
            </p:grpSpPr>
            <p:grpSp>
              <p:nvGrpSpPr>
                <p:cNvPr id="145" name="Group 144"/>
                <p:cNvGrpSpPr>
                  <a:grpSpLocks noChangeAspect="1"/>
                </p:cNvGrpSpPr>
                <p:nvPr/>
              </p:nvGrpSpPr>
              <p:grpSpPr>
                <a:xfrm>
                  <a:off x="3318610" y="1219200"/>
                  <a:ext cx="1140967" cy="2657698"/>
                  <a:chOff x="1337410" y="1219200"/>
                  <a:chExt cx="1140967" cy="2657698"/>
                </a:xfrm>
              </p:grpSpPr>
              <p:sp>
                <p:nvSpPr>
                  <p:cNvPr id="151" name="Freeform 150"/>
                  <p:cNvSpPr/>
                  <p:nvPr/>
                </p:nvSpPr>
                <p:spPr>
                  <a:xfrm>
                    <a:off x="1391920" y="1219200"/>
                    <a:ext cx="1020874" cy="2570480"/>
                  </a:xfrm>
                  <a:custGeom>
                    <a:avLst/>
                    <a:gdLst>
                      <a:gd name="connsiteX0" fmla="*/ 193040 w 1020874"/>
                      <a:gd name="connsiteY0" fmla="*/ 30480 h 2398630"/>
                      <a:gd name="connsiteX1" fmla="*/ 193040 w 1020874"/>
                      <a:gd name="connsiteY1" fmla="*/ 30480 h 2398630"/>
                      <a:gd name="connsiteX2" fmla="*/ 386080 w 1020874"/>
                      <a:gd name="connsiteY2" fmla="*/ 20320 h 2398630"/>
                      <a:gd name="connsiteX3" fmla="*/ 416560 w 1020874"/>
                      <a:gd name="connsiteY3" fmla="*/ 10160 h 2398630"/>
                      <a:gd name="connsiteX4" fmla="*/ 467360 w 1020874"/>
                      <a:gd name="connsiteY4" fmla="*/ 0 h 2398630"/>
                      <a:gd name="connsiteX5" fmla="*/ 589280 w 1020874"/>
                      <a:gd name="connsiteY5" fmla="*/ 10160 h 2398630"/>
                      <a:gd name="connsiteX6" fmla="*/ 629920 w 1020874"/>
                      <a:gd name="connsiteY6" fmla="*/ 20320 h 2398630"/>
                      <a:gd name="connsiteX7" fmla="*/ 924560 w 1020874"/>
                      <a:gd name="connsiteY7" fmla="*/ 10160 h 2398630"/>
                      <a:gd name="connsiteX8" fmla="*/ 995680 w 1020874"/>
                      <a:gd name="connsiteY8" fmla="*/ 20320 h 2398630"/>
                      <a:gd name="connsiteX9" fmla="*/ 965200 w 1020874"/>
                      <a:gd name="connsiteY9" fmla="*/ 325120 h 2398630"/>
                      <a:gd name="connsiteX10" fmla="*/ 975360 w 1020874"/>
                      <a:gd name="connsiteY10" fmla="*/ 528320 h 2398630"/>
                      <a:gd name="connsiteX11" fmla="*/ 955040 w 1020874"/>
                      <a:gd name="connsiteY11" fmla="*/ 721360 h 2398630"/>
                      <a:gd name="connsiteX12" fmla="*/ 873760 w 1020874"/>
                      <a:gd name="connsiteY12" fmla="*/ 782320 h 2398630"/>
                      <a:gd name="connsiteX13" fmla="*/ 822960 w 1020874"/>
                      <a:gd name="connsiteY13" fmla="*/ 812800 h 2398630"/>
                      <a:gd name="connsiteX14" fmla="*/ 792480 w 1020874"/>
                      <a:gd name="connsiteY14" fmla="*/ 833120 h 2398630"/>
                      <a:gd name="connsiteX15" fmla="*/ 711200 w 1020874"/>
                      <a:gd name="connsiteY15" fmla="*/ 843280 h 2398630"/>
                      <a:gd name="connsiteX16" fmla="*/ 701040 w 1020874"/>
                      <a:gd name="connsiteY16" fmla="*/ 873760 h 2398630"/>
                      <a:gd name="connsiteX17" fmla="*/ 721360 w 1020874"/>
                      <a:gd name="connsiteY17" fmla="*/ 1005840 h 2398630"/>
                      <a:gd name="connsiteX18" fmla="*/ 731520 w 1020874"/>
                      <a:gd name="connsiteY18" fmla="*/ 1239520 h 2398630"/>
                      <a:gd name="connsiteX19" fmla="*/ 741680 w 1020874"/>
                      <a:gd name="connsiteY19" fmla="*/ 1290320 h 2398630"/>
                      <a:gd name="connsiteX20" fmla="*/ 772160 w 1020874"/>
                      <a:gd name="connsiteY20" fmla="*/ 1402080 h 2398630"/>
                      <a:gd name="connsiteX21" fmla="*/ 751840 w 1020874"/>
                      <a:gd name="connsiteY21" fmla="*/ 1483360 h 2398630"/>
                      <a:gd name="connsiteX22" fmla="*/ 721360 w 1020874"/>
                      <a:gd name="connsiteY22" fmla="*/ 1615440 h 2398630"/>
                      <a:gd name="connsiteX23" fmla="*/ 690880 w 1020874"/>
                      <a:gd name="connsiteY23" fmla="*/ 1645920 h 2398630"/>
                      <a:gd name="connsiteX24" fmla="*/ 660400 w 1020874"/>
                      <a:gd name="connsiteY24" fmla="*/ 1666240 h 2398630"/>
                      <a:gd name="connsiteX25" fmla="*/ 538480 w 1020874"/>
                      <a:gd name="connsiteY25" fmla="*/ 1686560 h 2398630"/>
                      <a:gd name="connsiteX26" fmla="*/ 518160 w 1020874"/>
                      <a:gd name="connsiteY26" fmla="*/ 1767840 h 2398630"/>
                      <a:gd name="connsiteX27" fmla="*/ 477520 w 1020874"/>
                      <a:gd name="connsiteY27" fmla="*/ 1889760 h 2398630"/>
                      <a:gd name="connsiteX28" fmla="*/ 467360 w 1020874"/>
                      <a:gd name="connsiteY28" fmla="*/ 1960880 h 2398630"/>
                      <a:gd name="connsiteX29" fmla="*/ 447040 w 1020874"/>
                      <a:gd name="connsiteY29" fmla="*/ 2001520 h 2398630"/>
                      <a:gd name="connsiteX30" fmla="*/ 436880 w 1020874"/>
                      <a:gd name="connsiteY30" fmla="*/ 2235200 h 2398630"/>
                      <a:gd name="connsiteX31" fmla="*/ 426720 w 1020874"/>
                      <a:gd name="connsiteY31" fmla="*/ 2387600 h 2398630"/>
                      <a:gd name="connsiteX32" fmla="*/ 375920 w 1020874"/>
                      <a:gd name="connsiteY32" fmla="*/ 2377440 h 2398630"/>
                      <a:gd name="connsiteX33" fmla="*/ 345440 w 1020874"/>
                      <a:gd name="connsiteY33" fmla="*/ 2367280 h 2398630"/>
                      <a:gd name="connsiteX34" fmla="*/ 162560 w 1020874"/>
                      <a:gd name="connsiteY34" fmla="*/ 2387600 h 2398630"/>
                      <a:gd name="connsiteX35" fmla="*/ 132080 w 1020874"/>
                      <a:gd name="connsiteY35" fmla="*/ 2397760 h 2398630"/>
                      <a:gd name="connsiteX36" fmla="*/ 111760 w 1020874"/>
                      <a:gd name="connsiteY36" fmla="*/ 2367280 h 2398630"/>
                      <a:gd name="connsiteX37" fmla="*/ 81280 w 1020874"/>
                      <a:gd name="connsiteY37" fmla="*/ 2306320 h 2398630"/>
                      <a:gd name="connsiteX38" fmla="*/ 60960 w 1020874"/>
                      <a:gd name="connsiteY38" fmla="*/ 1524000 h 2398630"/>
                      <a:gd name="connsiteX39" fmla="*/ 50800 w 1020874"/>
                      <a:gd name="connsiteY39" fmla="*/ 1442720 h 2398630"/>
                      <a:gd name="connsiteX40" fmla="*/ 30480 w 1020874"/>
                      <a:gd name="connsiteY40" fmla="*/ 1351280 h 2398630"/>
                      <a:gd name="connsiteX41" fmla="*/ 20320 w 1020874"/>
                      <a:gd name="connsiteY41" fmla="*/ 1320800 h 2398630"/>
                      <a:gd name="connsiteX42" fmla="*/ 0 w 1020874"/>
                      <a:gd name="connsiteY42" fmla="*/ 1290320 h 2398630"/>
                      <a:gd name="connsiteX43" fmla="*/ 10160 w 1020874"/>
                      <a:gd name="connsiteY43" fmla="*/ 1026160 h 2398630"/>
                      <a:gd name="connsiteX44" fmla="*/ 20320 w 1020874"/>
                      <a:gd name="connsiteY44" fmla="*/ 985520 h 2398630"/>
                      <a:gd name="connsiteX45" fmla="*/ 40640 w 1020874"/>
                      <a:gd name="connsiteY45" fmla="*/ 873760 h 2398630"/>
                      <a:gd name="connsiteX46" fmla="*/ 60960 w 1020874"/>
                      <a:gd name="connsiteY46" fmla="*/ 538480 h 2398630"/>
                      <a:gd name="connsiteX47" fmla="*/ 81280 w 1020874"/>
                      <a:gd name="connsiteY47" fmla="*/ 335280 h 2398630"/>
                      <a:gd name="connsiteX48" fmla="*/ 101600 w 1020874"/>
                      <a:gd name="connsiteY48" fmla="*/ 203200 h 2398630"/>
                      <a:gd name="connsiteX49" fmla="*/ 132080 w 1020874"/>
                      <a:gd name="connsiteY49" fmla="*/ 132080 h 2398630"/>
                      <a:gd name="connsiteX50" fmla="*/ 182880 w 1020874"/>
                      <a:gd name="connsiteY50" fmla="*/ 91440 h 2398630"/>
                      <a:gd name="connsiteX51" fmla="*/ 203200 w 1020874"/>
                      <a:gd name="connsiteY51" fmla="*/ 60960 h 2398630"/>
                      <a:gd name="connsiteX52" fmla="*/ 193040 w 1020874"/>
                      <a:gd name="connsiteY52" fmla="*/ 30480 h 23986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</a:cxnLst>
                    <a:rect l="l" t="t" r="r" b="b"/>
                    <a:pathLst>
                      <a:path w="1020874" h="2398630">
                        <a:moveTo>
                          <a:pt x="193040" y="30480"/>
                        </a:moveTo>
                        <a:lnTo>
                          <a:pt x="193040" y="30480"/>
                        </a:lnTo>
                        <a:cubicBezTo>
                          <a:pt x="257387" y="27093"/>
                          <a:pt x="321909" y="26154"/>
                          <a:pt x="386080" y="20320"/>
                        </a:cubicBezTo>
                        <a:cubicBezTo>
                          <a:pt x="396746" y="19350"/>
                          <a:pt x="406170" y="12757"/>
                          <a:pt x="416560" y="10160"/>
                        </a:cubicBezTo>
                        <a:cubicBezTo>
                          <a:pt x="433313" y="5972"/>
                          <a:pt x="450427" y="3387"/>
                          <a:pt x="467360" y="0"/>
                        </a:cubicBezTo>
                        <a:cubicBezTo>
                          <a:pt x="508000" y="3387"/>
                          <a:pt x="548814" y="5102"/>
                          <a:pt x="589280" y="10160"/>
                        </a:cubicBezTo>
                        <a:cubicBezTo>
                          <a:pt x="603136" y="11892"/>
                          <a:pt x="615956" y="20320"/>
                          <a:pt x="629920" y="20320"/>
                        </a:cubicBezTo>
                        <a:cubicBezTo>
                          <a:pt x="728192" y="20320"/>
                          <a:pt x="826347" y="13547"/>
                          <a:pt x="924560" y="10160"/>
                        </a:cubicBezTo>
                        <a:cubicBezTo>
                          <a:pt x="948267" y="13547"/>
                          <a:pt x="990485" y="-3057"/>
                          <a:pt x="995680" y="20320"/>
                        </a:cubicBezTo>
                        <a:cubicBezTo>
                          <a:pt x="1035343" y="198804"/>
                          <a:pt x="1016264" y="222992"/>
                          <a:pt x="965200" y="325120"/>
                        </a:cubicBezTo>
                        <a:cubicBezTo>
                          <a:pt x="968587" y="392853"/>
                          <a:pt x="969485" y="460757"/>
                          <a:pt x="975360" y="528320"/>
                        </a:cubicBezTo>
                        <a:cubicBezTo>
                          <a:pt x="984023" y="627948"/>
                          <a:pt x="1084945" y="461550"/>
                          <a:pt x="955040" y="721360"/>
                        </a:cubicBezTo>
                        <a:cubicBezTo>
                          <a:pt x="939894" y="751651"/>
                          <a:pt x="901605" y="763043"/>
                          <a:pt x="873760" y="782320"/>
                        </a:cubicBezTo>
                        <a:cubicBezTo>
                          <a:pt x="857524" y="793560"/>
                          <a:pt x="839706" y="802334"/>
                          <a:pt x="822960" y="812800"/>
                        </a:cubicBezTo>
                        <a:cubicBezTo>
                          <a:pt x="812605" y="819272"/>
                          <a:pt x="804261" y="829907"/>
                          <a:pt x="792480" y="833120"/>
                        </a:cubicBezTo>
                        <a:cubicBezTo>
                          <a:pt x="766138" y="840304"/>
                          <a:pt x="738293" y="839893"/>
                          <a:pt x="711200" y="843280"/>
                        </a:cubicBezTo>
                        <a:cubicBezTo>
                          <a:pt x="707813" y="853440"/>
                          <a:pt x="701040" y="863050"/>
                          <a:pt x="701040" y="873760"/>
                        </a:cubicBezTo>
                        <a:cubicBezTo>
                          <a:pt x="701040" y="932270"/>
                          <a:pt x="709090" y="956761"/>
                          <a:pt x="721360" y="1005840"/>
                        </a:cubicBezTo>
                        <a:cubicBezTo>
                          <a:pt x="724747" y="1083733"/>
                          <a:pt x="725965" y="1161751"/>
                          <a:pt x="731520" y="1239520"/>
                        </a:cubicBezTo>
                        <a:cubicBezTo>
                          <a:pt x="732750" y="1256745"/>
                          <a:pt x="737797" y="1273494"/>
                          <a:pt x="741680" y="1290320"/>
                        </a:cubicBezTo>
                        <a:cubicBezTo>
                          <a:pt x="758868" y="1364802"/>
                          <a:pt x="755366" y="1351697"/>
                          <a:pt x="772160" y="1402080"/>
                        </a:cubicBezTo>
                        <a:cubicBezTo>
                          <a:pt x="765387" y="1429173"/>
                          <a:pt x="758120" y="1456148"/>
                          <a:pt x="751840" y="1483360"/>
                        </a:cubicBezTo>
                        <a:cubicBezTo>
                          <a:pt x="744103" y="1516886"/>
                          <a:pt x="733092" y="1589630"/>
                          <a:pt x="721360" y="1615440"/>
                        </a:cubicBezTo>
                        <a:cubicBezTo>
                          <a:pt x="715414" y="1628521"/>
                          <a:pt x="701918" y="1636722"/>
                          <a:pt x="690880" y="1645920"/>
                        </a:cubicBezTo>
                        <a:cubicBezTo>
                          <a:pt x="681499" y="1653737"/>
                          <a:pt x="672199" y="1663094"/>
                          <a:pt x="660400" y="1666240"/>
                        </a:cubicBezTo>
                        <a:cubicBezTo>
                          <a:pt x="620591" y="1676856"/>
                          <a:pt x="579120" y="1679787"/>
                          <a:pt x="538480" y="1686560"/>
                        </a:cubicBezTo>
                        <a:cubicBezTo>
                          <a:pt x="531707" y="1713653"/>
                          <a:pt x="526185" y="1741091"/>
                          <a:pt x="518160" y="1767840"/>
                        </a:cubicBezTo>
                        <a:cubicBezTo>
                          <a:pt x="505850" y="1808872"/>
                          <a:pt x="477520" y="1889760"/>
                          <a:pt x="477520" y="1889760"/>
                        </a:cubicBezTo>
                        <a:cubicBezTo>
                          <a:pt x="474133" y="1913467"/>
                          <a:pt x="473661" y="1937776"/>
                          <a:pt x="467360" y="1960880"/>
                        </a:cubicBezTo>
                        <a:cubicBezTo>
                          <a:pt x="463375" y="1975492"/>
                          <a:pt x="448713" y="1986467"/>
                          <a:pt x="447040" y="2001520"/>
                        </a:cubicBezTo>
                        <a:cubicBezTo>
                          <a:pt x="438430" y="2079010"/>
                          <a:pt x="440978" y="2157341"/>
                          <a:pt x="436880" y="2235200"/>
                        </a:cubicBezTo>
                        <a:cubicBezTo>
                          <a:pt x="434204" y="2286042"/>
                          <a:pt x="430107" y="2336800"/>
                          <a:pt x="426720" y="2387600"/>
                        </a:cubicBezTo>
                        <a:cubicBezTo>
                          <a:pt x="409787" y="2384213"/>
                          <a:pt x="392673" y="2381628"/>
                          <a:pt x="375920" y="2377440"/>
                        </a:cubicBezTo>
                        <a:cubicBezTo>
                          <a:pt x="365530" y="2374843"/>
                          <a:pt x="356150" y="2367280"/>
                          <a:pt x="345440" y="2367280"/>
                        </a:cubicBezTo>
                        <a:cubicBezTo>
                          <a:pt x="319686" y="2367280"/>
                          <a:pt x="194972" y="2383549"/>
                          <a:pt x="162560" y="2387600"/>
                        </a:cubicBezTo>
                        <a:cubicBezTo>
                          <a:pt x="152400" y="2390987"/>
                          <a:pt x="142024" y="2401737"/>
                          <a:pt x="132080" y="2397760"/>
                        </a:cubicBezTo>
                        <a:cubicBezTo>
                          <a:pt x="120743" y="2393225"/>
                          <a:pt x="117221" y="2378202"/>
                          <a:pt x="111760" y="2367280"/>
                        </a:cubicBezTo>
                        <a:cubicBezTo>
                          <a:pt x="69696" y="2283152"/>
                          <a:pt x="139514" y="2393671"/>
                          <a:pt x="81280" y="2306320"/>
                        </a:cubicBezTo>
                        <a:cubicBezTo>
                          <a:pt x="22621" y="2013026"/>
                          <a:pt x="80868" y="2320329"/>
                          <a:pt x="60960" y="1524000"/>
                        </a:cubicBezTo>
                        <a:cubicBezTo>
                          <a:pt x="60278" y="1496704"/>
                          <a:pt x="54952" y="1469707"/>
                          <a:pt x="50800" y="1442720"/>
                        </a:cubicBezTo>
                        <a:cubicBezTo>
                          <a:pt x="47308" y="1420023"/>
                          <a:pt x="37222" y="1374877"/>
                          <a:pt x="30480" y="1351280"/>
                        </a:cubicBezTo>
                        <a:cubicBezTo>
                          <a:pt x="27538" y="1340982"/>
                          <a:pt x="25109" y="1330379"/>
                          <a:pt x="20320" y="1320800"/>
                        </a:cubicBezTo>
                        <a:cubicBezTo>
                          <a:pt x="14859" y="1309878"/>
                          <a:pt x="6773" y="1300480"/>
                          <a:pt x="0" y="1290320"/>
                        </a:cubicBezTo>
                        <a:cubicBezTo>
                          <a:pt x="3387" y="1202267"/>
                          <a:pt x="4298" y="1114083"/>
                          <a:pt x="10160" y="1026160"/>
                        </a:cubicBezTo>
                        <a:cubicBezTo>
                          <a:pt x="11089" y="1012227"/>
                          <a:pt x="18024" y="999294"/>
                          <a:pt x="20320" y="985520"/>
                        </a:cubicBezTo>
                        <a:cubicBezTo>
                          <a:pt x="39467" y="870636"/>
                          <a:pt x="18842" y="939155"/>
                          <a:pt x="40640" y="873760"/>
                        </a:cubicBezTo>
                        <a:cubicBezTo>
                          <a:pt x="44648" y="801609"/>
                          <a:pt x="54224" y="617071"/>
                          <a:pt x="60960" y="538480"/>
                        </a:cubicBezTo>
                        <a:cubicBezTo>
                          <a:pt x="66773" y="470658"/>
                          <a:pt x="74507" y="403013"/>
                          <a:pt x="81280" y="335280"/>
                        </a:cubicBezTo>
                        <a:cubicBezTo>
                          <a:pt x="88073" y="267353"/>
                          <a:pt x="82072" y="252020"/>
                          <a:pt x="101600" y="203200"/>
                        </a:cubicBezTo>
                        <a:cubicBezTo>
                          <a:pt x="111179" y="179253"/>
                          <a:pt x="116910" y="152939"/>
                          <a:pt x="132080" y="132080"/>
                        </a:cubicBezTo>
                        <a:cubicBezTo>
                          <a:pt x="144835" y="114542"/>
                          <a:pt x="167546" y="106774"/>
                          <a:pt x="182880" y="91440"/>
                        </a:cubicBezTo>
                        <a:cubicBezTo>
                          <a:pt x="191514" y="82806"/>
                          <a:pt x="196427" y="71120"/>
                          <a:pt x="203200" y="60960"/>
                        </a:cubicBezTo>
                        <a:lnTo>
                          <a:pt x="193040" y="30480"/>
                        </a:lnTo>
                        <a:close/>
                      </a:path>
                    </a:pathLst>
                  </a:custGeom>
                  <a:solidFill>
                    <a:schemeClr val="accent2">
                      <a:lumMod val="20000"/>
                      <a:lumOff val="80000"/>
                      <a:alpha val="58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/>
                  </a:p>
                </p:txBody>
              </p:sp>
              <p:sp>
                <p:nvSpPr>
                  <p:cNvPr id="152" name="Rectangle 151"/>
                  <p:cNvSpPr/>
                  <p:nvPr/>
                </p:nvSpPr>
                <p:spPr>
                  <a:xfrm>
                    <a:off x="1337410" y="1306418"/>
                    <a:ext cx="237040" cy="2386938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/>
                  </a:p>
                </p:txBody>
              </p:sp>
              <p:sp>
                <p:nvSpPr>
                  <p:cNvPr id="153" name="Rectangle 152"/>
                  <p:cNvSpPr/>
                  <p:nvPr/>
                </p:nvSpPr>
                <p:spPr>
                  <a:xfrm>
                    <a:off x="1531022" y="1219200"/>
                    <a:ext cx="947355" cy="87218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/>
                  </a:p>
                </p:txBody>
              </p:sp>
              <p:sp>
                <p:nvSpPr>
                  <p:cNvPr id="154" name="Rectangle 153"/>
                  <p:cNvSpPr/>
                  <p:nvPr/>
                </p:nvSpPr>
                <p:spPr>
                  <a:xfrm>
                    <a:off x="1337411" y="3693357"/>
                    <a:ext cx="1140966" cy="183541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/>
                  </a:p>
                </p:txBody>
              </p:sp>
            </p:grpSp>
            <p:cxnSp>
              <p:nvCxnSpPr>
                <p:cNvPr id="146" name="Straight Connector 145"/>
                <p:cNvCxnSpPr/>
                <p:nvPr/>
              </p:nvCxnSpPr>
              <p:spPr>
                <a:xfrm>
                  <a:off x="3555650" y="1306418"/>
                  <a:ext cx="838344" cy="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7" name="Straight Connector 146"/>
                <p:cNvCxnSpPr>
                  <a:endCxn id="151" idx="50"/>
                </p:cNvCxnSpPr>
                <p:nvPr/>
              </p:nvCxnSpPr>
              <p:spPr>
                <a:xfrm flipV="1">
                  <a:off x="3555650" y="1317191"/>
                  <a:ext cx="350" cy="2376164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8" name="Straight Connector 147"/>
                <p:cNvCxnSpPr/>
                <p:nvPr/>
              </p:nvCxnSpPr>
              <p:spPr>
                <a:xfrm>
                  <a:off x="3555649" y="2102064"/>
                  <a:ext cx="576072" cy="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9" name="Straight Connector 148"/>
                <p:cNvCxnSpPr/>
                <p:nvPr/>
              </p:nvCxnSpPr>
              <p:spPr>
                <a:xfrm>
                  <a:off x="3555650" y="2897710"/>
                  <a:ext cx="566928" cy="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0" name="Straight Connector 149"/>
                <p:cNvCxnSpPr/>
                <p:nvPr/>
              </p:nvCxnSpPr>
              <p:spPr>
                <a:xfrm>
                  <a:off x="3555650" y="3705625"/>
                  <a:ext cx="238875" cy="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4" name="Rectangle 93"/>
              <p:cNvSpPr/>
              <p:nvPr/>
            </p:nvSpPr>
            <p:spPr>
              <a:xfrm>
                <a:off x="8294056" y="3887059"/>
                <a:ext cx="725284" cy="11635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</p:grpSp>
        <p:cxnSp>
          <p:nvCxnSpPr>
            <p:cNvPr id="142" name="Straight Arrow Connector 141"/>
            <p:cNvCxnSpPr/>
            <p:nvPr/>
          </p:nvCxnSpPr>
          <p:spPr>
            <a:xfrm flipH="1" flipV="1">
              <a:off x="8502731" y="4274222"/>
              <a:ext cx="548640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3" name="Straight Arrow Connector 142"/>
            <p:cNvCxnSpPr/>
            <p:nvPr/>
          </p:nvCxnSpPr>
          <p:spPr>
            <a:xfrm flipH="1" flipV="1">
              <a:off x="8486990" y="4872867"/>
              <a:ext cx="548640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" name="Straight Arrow Connector 143"/>
            <p:cNvCxnSpPr/>
            <p:nvPr/>
          </p:nvCxnSpPr>
          <p:spPr>
            <a:xfrm flipH="1">
              <a:off x="8502729" y="5488300"/>
              <a:ext cx="548640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10" name="TextBox 109"/>
          <p:cNvSpPr txBox="1">
            <a:spLocks noChangeAspect="1"/>
          </p:cNvSpPr>
          <p:nvPr/>
        </p:nvSpPr>
        <p:spPr>
          <a:xfrm>
            <a:off x="1050324" y="209833"/>
            <a:ext cx="19997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1400"/>
            </a:lvl1pPr>
          </a:lstStyle>
          <a:p>
            <a:r>
              <a:rPr lang="en-US" sz="1600" b="1" u="sng" dirty="0" smtClean="0"/>
              <a:t>Method 1:</a:t>
            </a:r>
          </a:p>
          <a:p>
            <a:r>
              <a:rPr lang="en-US" sz="1600" b="1" u="sng" dirty="0"/>
              <a:t>f</a:t>
            </a:r>
            <a:r>
              <a:rPr lang="en-US" sz="1600" b="1" u="sng" dirty="0" smtClean="0"/>
              <a:t>or Vol </a:t>
            </a:r>
            <a:r>
              <a:rPr lang="en-US" sz="1600" b="1" u="sng" dirty="0"/>
              <a:t>(e.g. m3</a:t>
            </a:r>
            <a:r>
              <a:rPr lang="en-US" sz="1600" b="1" u="sng" dirty="0" smtClean="0"/>
              <a:t>) Data</a:t>
            </a:r>
            <a:endParaRPr lang="en-US" sz="1600" b="1" u="sng" dirty="0"/>
          </a:p>
        </p:txBody>
      </p:sp>
      <p:sp>
        <p:nvSpPr>
          <p:cNvPr id="112" name="TextBox 111"/>
          <p:cNvSpPr txBox="1">
            <a:spLocks noChangeAspect="1"/>
          </p:cNvSpPr>
          <p:nvPr/>
        </p:nvSpPr>
        <p:spPr>
          <a:xfrm>
            <a:off x="6587576" y="206378"/>
            <a:ext cx="23423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1400"/>
            </a:lvl1pPr>
          </a:lstStyle>
          <a:p>
            <a:r>
              <a:rPr lang="en-US" sz="1600" b="1" u="sng" dirty="0" smtClean="0"/>
              <a:t>Method 2:</a:t>
            </a:r>
          </a:p>
          <a:p>
            <a:r>
              <a:rPr lang="en-US" sz="1600" b="1" u="sng" dirty="0" smtClean="0"/>
              <a:t>for Depth </a:t>
            </a:r>
            <a:r>
              <a:rPr lang="en-US" sz="1600" b="1" u="sng" dirty="0"/>
              <a:t>(e.g. </a:t>
            </a:r>
            <a:r>
              <a:rPr lang="en-US" sz="1600" b="1" u="sng" dirty="0" smtClean="0"/>
              <a:t>mm) Data</a:t>
            </a:r>
            <a:endParaRPr lang="en-US" sz="1600" b="1" u="sng" dirty="0"/>
          </a:p>
        </p:txBody>
      </p:sp>
      <p:grpSp>
        <p:nvGrpSpPr>
          <p:cNvPr id="69" name="Group 68"/>
          <p:cNvGrpSpPr/>
          <p:nvPr/>
        </p:nvGrpSpPr>
        <p:grpSpPr>
          <a:xfrm>
            <a:off x="5398653" y="2219346"/>
            <a:ext cx="864599" cy="2033204"/>
            <a:chOff x="9816963" y="1766176"/>
            <a:chExt cx="864599" cy="2033204"/>
          </a:xfrm>
        </p:grpSpPr>
        <p:sp>
          <p:nvSpPr>
            <p:cNvPr id="117" name="Freeform 116"/>
            <p:cNvSpPr/>
            <p:nvPr/>
          </p:nvSpPr>
          <p:spPr>
            <a:xfrm>
              <a:off x="9858684" y="1799116"/>
              <a:ext cx="781571" cy="1967931"/>
            </a:xfrm>
            <a:custGeom>
              <a:avLst/>
              <a:gdLst>
                <a:gd name="connsiteX0" fmla="*/ 193040 w 1020874"/>
                <a:gd name="connsiteY0" fmla="*/ 30480 h 2398630"/>
                <a:gd name="connsiteX1" fmla="*/ 193040 w 1020874"/>
                <a:gd name="connsiteY1" fmla="*/ 30480 h 2398630"/>
                <a:gd name="connsiteX2" fmla="*/ 386080 w 1020874"/>
                <a:gd name="connsiteY2" fmla="*/ 20320 h 2398630"/>
                <a:gd name="connsiteX3" fmla="*/ 416560 w 1020874"/>
                <a:gd name="connsiteY3" fmla="*/ 10160 h 2398630"/>
                <a:gd name="connsiteX4" fmla="*/ 467360 w 1020874"/>
                <a:gd name="connsiteY4" fmla="*/ 0 h 2398630"/>
                <a:gd name="connsiteX5" fmla="*/ 589280 w 1020874"/>
                <a:gd name="connsiteY5" fmla="*/ 10160 h 2398630"/>
                <a:gd name="connsiteX6" fmla="*/ 629920 w 1020874"/>
                <a:gd name="connsiteY6" fmla="*/ 20320 h 2398630"/>
                <a:gd name="connsiteX7" fmla="*/ 924560 w 1020874"/>
                <a:gd name="connsiteY7" fmla="*/ 10160 h 2398630"/>
                <a:gd name="connsiteX8" fmla="*/ 995680 w 1020874"/>
                <a:gd name="connsiteY8" fmla="*/ 20320 h 2398630"/>
                <a:gd name="connsiteX9" fmla="*/ 965200 w 1020874"/>
                <a:gd name="connsiteY9" fmla="*/ 325120 h 2398630"/>
                <a:gd name="connsiteX10" fmla="*/ 975360 w 1020874"/>
                <a:gd name="connsiteY10" fmla="*/ 528320 h 2398630"/>
                <a:gd name="connsiteX11" fmla="*/ 955040 w 1020874"/>
                <a:gd name="connsiteY11" fmla="*/ 721360 h 2398630"/>
                <a:gd name="connsiteX12" fmla="*/ 873760 w 1020874"/>
                <a:gd name="connsiteY12" fmla="*/ 782320 h 2398630"/>
                <a:gd name="connsiteX13" fmla="*/ 822960 w 1020874"/>
                <a:gd name="connsiteY13" fmla="*/ 812800 h 2398630"/>
                <a:gd name="connsiteX14" fmla="*/ 792480 w 1020874"/>
                <a:gd name="connsiteY14" fmla="*/ 833120 h 2398630"/>
                <a:gd name="connsiteX15" fmla="*/ 711200 w 1020874"/>
                <a:gd name="connsiteY15" fmla="*/ 843280 h 2398630"/>
                <a:gd name="connsiteX16" fmla="*/ 701040 w 1020874"/>
                <a:gd name="connsiteY16" fmla="*/ 873760 h 2398630"/>
                <a:gd name="connsiteX17" fmla="*/ 721360 w 1020874"/>
                <a:gd name="connsiteY17" fmla="*/ 1005840 h 2398630"/>
                <a:gd name="connsiteX18" fmla="*/ 731520 w 1020874"/>
                <a:gd name="connsiteY18" fmla="*/ 1239520 h 2398630"/>
                <a:gd name="connsiteX19" fmla="*/ 741680 w 1020874"/>
                <a:gd name="connsiteY19" fmla="*/ 1290320 h 2398630"/>
                <a:gd name="connsiteX20" fmla="*/ 772160 w 1020874"/>
                <a:gd name="connsiteY20" fmla="*/ 1402080 h 2398630"/>
                <a:gd name="connsiteX21" fmla="*/ 751840 w 1020874"/>
                <a:gd name="connsiteY21" fmla="*/ 1483360 h 2398630"/>
                <a:gd name="connsiteX22" fmla="*/ 721360 w 1020874"/>
                <a:gd name="connsiteY22" fmla="*/ 1615440 h 2398630"/>
                <a:gd name="connsiteX23" fmla="*/ 690880 w 1020874"/>
                <a:gd name="connsiteY23" fmla="*/ 1645920 h 2398630"/>
                <a:gd name="connsiteX24" fmla="*/ 660400 w 1020874"/>
                <a:gd name="connsiteY24" fmla="*/ 1666240 h 2398630"/>
                <a:gd name="connsiteX25" fmla="*/ 538480 w 1020874"/>
                <a:gd name="connsiteY25" fmla="*/ 1686560 h 2398630"/>
                <a:gd name="connsiteX26" fmla="*/ 518160 w 1020874"/>
                <a:gd name="connsiteY26" fmla="*/ 1767840 h 2398630"/>
                <a:gd name="connsiteX27" fmla="*/ 477520 w 1020874"/>
                <a:gd name="connsiteY27" fmla="*/ 1889760 h 2398630"/>
                <a:gd name="connsiteX28" fmla="*/ 467360 w 1020874"/>
                <a:gd name="connsiteY28" fmla="*/ 1960880 h 2398630"/>
                <a:gd name="connsiteX29" fmla="*/ 447040 w 1020874"/>
                <a:gd name="connsiteY29" fmla="*/ 2001520 h 2398630"/>
                <a:gd name="connsiteX30" fmla="*/ 436880 w 1020874"/>
                <a:gd name="connsiteY30" fmla="*/ 2235200 h 2398630"/>
                <a:gd name="connsiteX31" fmla="*/ 426720 w 1020874"/>
                <a:gd name="connsiteY31" fmla="*/ 2387600 h 2398630"/>
                <a:gd name="connsiteX32" fmla="*/ 375920 w 1020874"/>
                <a:gd name="connsiteY32" fmla="*/ 2377440 h 2398630"/>
                <a:gd name="connsiteX33" fmla="*/ 345440 w 1020874"/>
                <a:gd name="connsiteY33" fmla="*/ 2367280 h 2398630"/>
                <a:gd name="connsiteX34" fmla="*/ 162560 w 1020874"/>
                <a:gd name="connsiteY34" fmla="*/ 2387600 h 2398630"/>
                <a:gd name="connsiteX35" fmla="*/ 132080 w 1020874"/>
                <a:gd name="connsiteY35" fmla="*/ 2397760 h 2398630"/>
                <a:gd name="connsiteX36" fmla="*/ 111760 w 1020874"/>
                <a:gd name="connsiteY36" fmla="*/ 2367280 h 2398630"/>
                <a:gd name="connsiteX37" fmla="*/ 81280 w 1020874"/>
                <a:gd name="connsiteY37" fmla="*/ 2306320 h 2398630"/>
                <a:gd name="connsiteX38" fmla="*/ 60960 w 1020874"/>
                <a:gd name="connsiteY38" fmla="*/ 1524000 h 2398630"/>
                <a:gd name="connsiteX39" fmla="*/ 50800 w 1020874"/>
                <a:gd name="connsiteY39" fmla="*/ 1442720 h 2398630"/>
                <a:gd name="connsiteX40" fmla="*/ 30480 w 1020874"/>
                <a:gd name="connsiteY40" fmla="*/ 1351280 h 2398630"/>
                <a:gd name="connsiteX41" fmla="*/ 20320 w 1020874"/>
                <a:gd name="connsiteY41" fmla="*/ 1320800 h 2398630"/>
                <a:gd name="connsiteX42" fmla="*/ 0 w 1020874"/>
                <a:gd name="connsiteY42" fmla="*/ 1290320 h 2398630"/>
                <a:gd name="connsiteX43" fmla="*/ 10160 w 1020874"/>
                <a:gd name="connsiteY43" fmla="*/ 1026160 h 2398630"/>
                <a:gd name="connsiteX44" fmla="*/ 20320 w 1020874"/>
                <a:gd name="connsiteY44" fmla="*/ 985520 h 2398630"/>
                <a:gd name="connsiteX45" fmla="*/ 40640 w 1020874"/>
                <a:gd name="connsiteY45" fmla="*/ 873760 h 2398630"/>
                <a:gd name="connsiteX46" fmla="*/ 60960 w 1020874"/>
                <a:gd name="connsiteY46" fmla="*/ 538480 h 2398630"/>
                <a:gd name="connsiteX47" fmla="*/ 81280 w 1020874"/>
                <a:gd name="connsiteY47" fmla="*/ 335280 h 2398630"/>
                <a:gd name="connsiteX48" fmla="*/ 101600 w 1020874"/>
                <a:gd name="connsiteY48" fmla="*/ 203200 h 2398630"/>
                <a:gd name="connsiteX49" fmla="*/ 132080 w 1020874"/>
                <a:gd name="connsiteY49" fmla="*/ 132080 h 2398630"/>
                <a:gd name="connsiteX50" fmla="*/ 182880 w 1020874"/>
                <a:gd name="connsiteY50" fmla="*/ 91440 h 2398630"/>
                <a:gd name="connsiteX51" fmla="*/ 203200 w 1020874"/>
                <a:gd name="connsiteY51" fmla="*/ 60960 h 2398630"/>
                <a:gd name="connsiteX52" fmla="*/ 193040 w 1020874"/>
                <a:gd name="connsiteY52" fmla="*/ 30480 h 2398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1020874" h="2398630">
                  <a:moveTo>
                    <a:pt x="193040" y="30480"/>
                  </a:moveTo>
                  <a:lnTo>
                    <a:pt x="193040" y="30480"/>
                  </a:lnTo>
                  <a:cubicBezTo>
                    <a:pt x="257387" y="27093"/>
                    <a:pt x="321909" y="26154"/>
                    <a:pt x="386080" y="20320"/>
                  </a:cubicBezTo>
                  <a:cubicBezTo>
                    <a:pt x="396746" y="19350"/>
                    <a:pt x="406170" y="12757"/>
                    <a:pt x="416560" y="10160"/>
                  </a:cubicBezTo>
                  <a:cubicBezTo>
                    <a:pt x="433313" y="5972"/>
                    <a:pt x="450427" y="3387"/>
                    <a:pt x="467360" y="0"/>
                  </a:cubicBezTo>
                  <a:cubicBezTo>
                    <a:pt x="508000" y="3387"/>
                    <a:pt x="548814" y="5102"/>
                    <a:pt x="589280" y="10160"/>
                  </a:cubicBezTo>
                  <a:cubicBezTo>
                    <a:pt x="603136" y="11892"/>
                    <a:pt x="615956" y="20320"/>
                    <a:pt x="629920" y="20320"/>
                  </a:cubicBezTo>
                  <a:cubicBezTo>
                    <a:pt x="728192" y="20320"/>
                    <a:pt x="826347" y="13547"/>
                    <a:pt x="924560" y="10160"/>
                  </a:cubicBezTo>
                  <a:cubicBezTo>
                    <a:pt x="948267" y="13547"/>
                    <a:pt x="990485" y="-3057"/>
                    <a:pt x="995680" y="20320"/>
                  </a:cubicBezTo>
                  <a:cubicBezTo>
                    <a:pt x="1035343" y="198804"/>
                    <a:pt x="1016264" y="222992"/>
                    <a:pt x="965200" y="325120"/>
                  </a:cubicBezTo>
                  <a:cubicBezTo>
                    <a:pt x="968587" y="392853"/>
                    <a:pt x="969485" y="460757"/>
                    <a:pt x="975360" y="528320"/>
                  </a:cubicBezTo>
                  <a:cubicBezTo>
                    <a:pt x="984023" y="627948"/>
                    <a:pt x="1084945" y="461550"/>
                    <a:pt x="955040" y="721360"/>
                  </a:cubicBezTo>
                  <a:cubicBezTo>
                    <a:pt x="939894" y="751651"/>
                    <a:pt x="901605" y="763043"/>
                    <a:pt x="873760" y="782320"/>
                  </a:cubicBezTo>
                  <a:cubicBezTo>
                    <a:pt x="857524" y="793560"/>
                    <a:pt x="839706" y="802334"/>
                    <a:pt x="822960" y="812800"/>
                  </a:cubicBezTo>
                  <a:cubicBezTo>
                    <a:pt x="812605" y="819272"/>
                    <a:pt x="804261" y="829907"/>
                    <a:pt x="792480" y="833120"/>
                  </a:cubicBezTo>
                  <a:cubicBezTo>
                    <a:pt x="766138" y="840304"/>
                    <a:pt x="738293" y="839893"/>
                    <a:pt x="711200" y="843280"/>
                  </a:cubicBezTo>
                  <a:cubicBezTo>
                    <a:pt x="707813" y="853440"/>
                    <a:pt x="701040" y="863050"/>
                    <a:pt x="701040" y="873760"/>
                  </a:cubicBezTo>
                  <a:cubicBezTo>
                    <a:pt x="701040" y="932270"/>
                    <a:pt x="709090" y="956761"/>
                    <a:pt x="721360" y="1005840"/>
                  </a:cubicBezTo>
                  <a:cubicBezTo>
                    <a:pt x="724747" y="1083733"/>
                    <a:pt x="725965" y="1161751"/>
                    <a:pt x="731520" y="1239520"/>
                  </a:cubicBezTo>
                  <a:cubicBezTo>
                    <a:pt x="732750" y="1256745"/>
                    <a:pt x="737797" y="1273494"/>
                    <a:pt x="741680" y="1290320"/>
                  </a:cubicBezTo>
                  <a:cubicBezTo>
                    <a:pt x="758868" y="1364802"/>
                    <a:pt x="755366" y="1351697"/>
                    <a:pt x="772160" y="1402080"/>
                  </a:cubicBezTo>
                  <a:cubicBezTo>
                    <a:pt x="765387" y="1429173"/>
                    <a:pt x="758120" y="1456148"/>
                    <a:pt x="751840" y="1483360"/>
                  </a:cubicBezTo>
                  <a:cubicBezTo>
                    <a:pt x="744103" y="1516886"/>
                    <a:pt x="733092" y="1589630"/>
                    <a:pt x="721360" y="1615440"/>
                  </a:cubicBezTo>
                  <a:cubicBezTo>
                    <a:pt x="715414" y="1628521"/>
                    <a:pt x="701918" y="1636722"/>
                    <a:pt x="690880" y="1645920"/>
                  </a:cubicBezTo>
                  <a:cubicBezTo>
                    <a:pt x="681499" y="1653737"/>
                    <a:pt x="672199" y="1663094"/>
                    <a:pt x="660400" y="1666240"/>
                  </a:cubicBezTo>
                  <a:cubicBezTo>
                    <a:pt x="620591" y="1676856"/>
                    <a:pt x="579120" y="1679787"/>
                    <a:pt x="538480" y="1686560"/>
                  </a:cubicBezTo>
                  <a:cubicBezTo>
                    <a:pt x="531707" y="1713653"/>
                    <a:pt x="526185" y="1741091"/>
                    <a:pt x="518160" y="1767840"/>
                  </a:cubicBezTo>
                  <a:cubicBezTo>
                    <a:pt x="505850" y="1808872"/>
                    <a:pt x="477520" y="1889760"/>
                    <a:pt x="477520" y="1889760"/>
                  </a:cubicBezTo>
                  <a:cubicBezTo>
                    <a:pt x="474133" y="1913467"/>
                    <a:pt x="473661" y="1937776"/>
                    <a:pt x="467360" y="1960880"/>
                  </a:cubicBezTo>
                  <a:cubicBezTo>
                    <a:pt x="463375" y="1975492"/>
                    <a:pt x="448713" y="1986467"/>
                    <a:pt x="447040" y="2001520"/>
                  </a:cubicBezTo>
                  <a:cubicBezTo>
                    <a:pt x="438430" y="2079010"/>
                    <a:pt x="440978" y="2157341"/>
                    <a:pt x="436880" y="2235200"/>
                  </a:cubicBezTo>
                  <a:cubicBezTo>
                    <a:pt x="434204" y="2286042"/>
                    <a:pt x="430107" y="2336800"/>
                    <a:pt x="426720" y="2387600"/>
                  </a:cubicBezTo>
                  <a:cubicBezTo>
                    <a:pt x="409787" y="2384213"/>
                    <a:pt x="392673" y="2381628"/>
                    <a:pt x="375920" y="2377440"/>
                  </a:cubicBezTo>
                  <a:cubicBezTo>
                    <a:pt x="365530" y="2374843"/>
                    <a:pt x="356150" y="2367280"/>
                    <a:pt x="345440" y="2367280"/>
                  </a:cubicBezTo>
                  <a:cubicBezTo>
                    <a:pt x="319686" y="2367280"/>
                    <a:pt x="194972" y="2383549"/>
                    <a:pt x="162560" y="2387600"/>
                  </a:cubicBezTo>
                  <a:cubicBezTo>
                    <a:pt x="152400" y="2390987"/>
                    <a:pt x="142024" y="2401737"/>
                    <a:pt x="132080" y="2397760"/>
                  </a:cubicBezTo>
                  <a:cubicBezTo>
                    <a:pt x="120743" y="2393225"/>
                    <a:pt x="117221" y="2378202"/>
                    <a:pt x="111760" y="2367280"/>
                  </a:cubicBezTo>
                  <a:cubicBezTo>
                    <a:pt x="69696" y="2283152"/>
                    <a:pt x="139514" y="2393671"/>
                    <a:pt x="81280" y="2306320"/>
                  </a:cubicBezTo>
                  <a:cubicBezTo>
                    <a:pt x="22621" y="2013026"/>
                    <a:pt x="80868" y="2320329"/>
                    <a:pt x="60960" y="1524000"/>
                  </a:cubicBezTo>
                  <a:cubicBezTo>
                    <a:pt x="60278" y="1496704"/>
                    <a:pt x="54952" y="1469707"/>
                    <a:pt x="50800" y="1442720"/>
                  </a:cubicBezTo>
                  <a:cubicBezTo>
                    <a:pt x="47308" y="1420023"/>
                    <a:pt x="37222" y="1374877"/>
                    <a:pt x="30480" y="1351280"/>
                  </a:cubicBezTo>
                  <a:cubicBezTo>
                    <a:pt x="27538" y="1340982"/>
                    <a:pt x="25109" y="1330379"/>
                    <a:pt x="20320" y="1320800"/>
                  </a:cubicBezTo>
                  <a:cubicBezTo>
                    <a:pt x="14859" y="1309878"/>
                    <a:pt x="6773" y="1300480"/>
                    <a:pt x="0" y="1290320"/>
                  </a:cubicBezTo>
                  <a:cubicBezTo>
                    <a:pt x="3387" y="1202267"/>
                    <a:pt x="4298" y="1114083"/>
                    <a:pt x="10160" y="1026160"/>
                  </a:cubicBezTo>
                  <a:cubicBezTo>
                    <a:pt x="11089" y="1012227"/>
                    <a:pt x="18024" y="999294"/>
                    <a:pt x="20320" y="985520"/>
                  </a:cubicBezTo>
                  <a:cubicBezTo>
                    <a:pt x="39467" y="870636"/>
                    <a:pt x="18842" y="939155"/>
                    <a:pt x="40640" y="873760"/>
                  </a:cubicBezTo>
                  <a:cubicBezTo>
                    <a:pt x="44648" y="801609"/>
                    <a:pt x="54224" y="617071"/>
                    <a:pt x="60960" y="538480"/>
                  </a:cubicBezTo>
                  <a:cubicBezTo>
                    <a:pt x="66773" y="470658"/>
                    <a:pt x="74507" y="403013"/>
                    <a:pt x="81280" y="335280"/>
                  </a:cubicBezTo>
                  <a:cubicBezTo>
                    <a:pt x="88073" y="267353"/>
                    <a:pt x="82072" y="252020"/>
                    <a:pt x="101600" y="203200"/>
                  </a:cubicBezTo>
                  <a:cubicBezTo>
                    <a:pt x="111179" y="179253"/>
                    <a:pt x="116910" y="152939"/>
                    <a:pt x="132080" y="132080"/>
                  </a:cubicBezTo>
                  <a:cubicBezTo>
                    <a:pt x="144835" y="114542"/>
                    <a:pt x="167546" y="106774"/>
                    <a:pt x="182880" y="91440"/>
                  </a:cubicBezTo>
                  <a:cubicBezTo>
                    <a:pt x="191514" y="82806"/>
                    <a:pt x="196427" y="71120"/>
                    <a:pt x="203200" y="60960"/>
                  </a:cubicBezTo>
                  <a:lnTo>
                    <a:pt x="193040" y="30480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  <a:alpha val="58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18" name="Rectangle 117"/>
            <p:cNvSpPr/>
            <p:nvPr/>
          </p:nvSpPr>
          <p:spPr>
            <a:xfrm>
              <a:off x="9816963" y="1766176"/>
              <a:ext cx="176391" cy="20008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119" name="Straight Connector 118"/>
            <p:cNvCxnSpPr>
              <a:endCxn id="117" idx="50"/>
            </p:cNvCxnSpPr>
            <p:nvPr/>
          </p:nvCxnSpPr>
          <p:spPr>
            <a:xfrm flipV="1">
              <a:off x="9998434" y="1874137"/>
              <a:ext cx="268" cy="181916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/>
            <p:nvPr/>
          </p:nvCxnSpPr>
          <p:spPr>
            <a:xfrm>
              <a:off x="9998431" y="3702695"/>
              <a:ext cx="210015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1" name="Rectangle 120"/>
            <p:cNvSpPr/>
            <p:nvPr/>
          </p:nvSpPr>
          <p:spPr>
            <a:xfrm>
              <a:off x="9956278" y="1782373"/>
              <a:ext cx="725284" cy="8729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Rectangle 121"/>
            <p:cNvSpPr/>
            <p:nvPr/>
          </p:nvSpPr>
          <p:spPr>
            <a:xfrm>
              <a:off x="9853810" y="3712089"/>
              <a:ext cx="725284" cy="8729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3" name="Straight Connector 122"/>
            <p:cNvCxnSpPr/>
            <p:nvPr/>
          </p:nvCxnSpPr>
          <p:spPr>
            <a:xfrm>
              <a:off x="9993354" y="1861826"/>
              <a:ext cx="641826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25" name="TextBox 124"/>
          <p:cNvSpPr txBox="1"/>
          <p:nvPr/>
        </p:nvSpPr>
        <p:spPr>
          <a:xfrm>
            <a:off x="5494113" y="1539864"/>
            <a:ext cx="80336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Example</a:t>
            </a:r>
          </a:p>
          <a:p>
            <a:pPr algn="ctr"/>
            <a:r>
              <a:rPr lang="en-US" sz="1400" dirty="0" smtClean="0"/>
              <a:t>Polygon</a:t>
            </a:r>
          </a:p>
          <a:p>
            <a:pPr algn="ctr"/>
            <a:r>
              <a:rPr lang="en-US" sz="1400" dirty="0" smtClean="0"/>
              <a:t>Shape</a:t>
            </a:r>
            <a:endParaRPr lang="en-US" sz="1400" dirty="0"/>
          </a:p>
        </p:txBody>
      </p:sp>
      <p:cxnSp>
        <p:nvCxnSpPr>
          <p:cNvPr id="126" name="Straight Arrow Connector 125"/>
          <p:cNvCxnSpPr>
            <a:endCxn id="118" idx="1"/>
          </p:cNvCxnSpPr>
          <p:nvPr/>
        </p:nvCxnSpPr>
        <p:spPr>
          <a:xfrm>
            <a:off x="4835328" y="3191092"/>
            <a:ext cx="563325" cy="0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Rectangle 71"/>
          <p:cNvSpPr/>
          <p:nvPr/>
        </p:nvSpPr>
        <p:spPr>
          <a:xfrm>
            <a:off x="3763736" y="1470470"/>
            <a:ext cx="2653393" cy="3016939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0" name="TextBox 129"/>
          <p:cNvSpPr txBox="1">
            <a:spLocks noChangeAspect="1"/>
          </p:cNvSpPr>
          <p:nvPr/>
        </p:nvSpPr>
        <p:spPr>
          <a:xfrm>
            <a:off x="4411401" y="274196"/>
            <a:ext cx="142141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1400"/>
            </a:lvl1pPr>
          </a:lstStyle>
          <a:p>
            <a:r>
              <a:rPr lang="en-US" sz="1600" b="1" u="sng" dirty="0" smtClean="0"/>
              <a:t>Aggregating </a:t>
            </a:r>
          </a:p>
          <a:p>
            <a:r>
              <a:rPr lang="en-US" sz="1600" b="1" u="sng" dirty="0" smtClean="0"/>
              <a:t>gridded data</a:t>
            </a:r>
          </a:p>
          <a:p>
            <a:r>
              <a:rPr lang="en-US" sz="1600" b="1" u="sng" dirty="0" smtClean="0"/>
              <a:t>to </a:t>
            </a:r>
          </a:p>
          <a:p>
            <a:r>
              <a:rPr lang="en-US" sz="1600" b="1" u="sng" dirty="0" smtClean="0"/>
              <a:t>polygon shape</a:t>
            </a:r>
            <a:endParaRPr lang="en-US" sz="1600" b="1" u="sng" dirty="0"/>
          </a:p>
        </p:txBody>
      </p:sp>
    </p:spTree>
    <p:extLst>
      <p:ext uri="{BB962C8B-B14F-4D97-AF65-F5344CB8AC3E}">
        <p14:creationId xmlns:p14="http://schemas.microsoft.com/office/powerpoint/2010/main" val="12844921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981512" y="1357527"/>
            <a:ext cx="2902591" cy="869918"/>
          </a:xfrm>
          <a:prstGeom prst="round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Integrated Assessment Modeling Ecosystems </a:t>
            </a:r>
          </a:p>
          <a:p>
            <a:pPr algn="ctr"/>
            <a:r>
              <a:rPr lang="en-US" dirty="0"/>
              <a:t>(e.g., GCAM)</a:t>
            </a:r>
          </a:p>
        </p:txBody>
      </p:sp>
      <p:pic>
        <p:nvPicPr>
          <p:cNvPr id="27" name="Picture 2" descr="https://lh4.googleusercontent.com/uH5u2EpjMo_KVWPtERWb-MxzKZYe5aRlfwIg01-9PCnf1wmOZJxb3AgGGQCImvKx06TeujmmJmexSOFLp9oYYdwQDMHl3QA-s_3xwV2xiD1b9fWj38qRB9MokXx7gsGxRpelmzHE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62" r="55977"/>
          <a:stretch/>
        </p:blipFill>
        <p:spPr bwMode="auto">
          <a:xfrm>
            <a:off x="4610451" y="2553024"/>
            <a:ext cx="3577107" cy="3883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Left-Right Arrow 2"/>
          <p:cNvSpPr/>
          <p:nvPr/>
        </p:nvSpPr>
        <p:spPr>
          <a:xfrm>
            <a:off x="3590007" y="4247945"/>
            <a:ext cx="848523" cy="387500"/>
          </a:xfrm>
          <a:prstGeom prst="leftRightArrow">
            <a:avLst/>
          </a:prstGeom>
          <a:solidFill>
            <a:schemeClr val="tx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Left-Right Arrow 27"/>
          <p:cNvSpPr/>
          <p:nvPr/>
        </p:nvSpPr>
        <p:spPr>
          <a:xfrm>
            <a:off x="8387340" y="4247945"/>
            <a:ext cx="848523" cy="387500"/>
          </a:xfrm>
          <a:prstGeom prst="leftRightArrow">
            <a:avLst/>
          </a:prstGeom>
          <a:solidFill>
            <a:schemeClr val="tx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6205871" y="2606189"/>
            <a:ext cx="62732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5944778" y="2618225"/>
            <a:ext cx="7264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/>
              <a:t>Metis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4717" y="2790855"/>
            <a:ext cx="2767427" cy="330168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55476" y="2913821"/>
            <a:ext cx="2533107" cy="2923285"/>
          </a:xfrm>
          <a:prstGeom prst="rect">
            <a:avLst/>
          </a:prstGeom>
        </p:spPr>
      </p:pic>
      <p:sp>
        <p:nvSpPr>
          <p:cNvPr id="17" name="Rounded Rectangle 16"/>
          <p:cNvSpPr/>
          <p:nvPr/>
        </p:nvSpPr>
        <p:spPr>
          <a:xfrm>
            <a:off x="4839944" y="1370455"/>
            <a:ext cx="2902591" cy="869918"/>
          </a:xfrm>
          <a:prstGeom prst="round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Aggregated Regional Nexus Model </a:t>
            </a:r>
          </a:p>
          <a:p>
            <a:pPr algn="ctr"/>
            <a:r>
              <a:rPr lang="en-US" dirty="0"/>
              <a:t>(Metis)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8698375" y="1384348"/>
            <a:ext cx="2902591" cy="869918"/>
          </a:xfrm>
          <a:prstGeom prst="round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High-Fidelity Sectoral Models </a:t>
            </a:r>
          </a:p>
          <a:p>
            <a:pPr algn="ctr"/>
            <a:r>
              <a:rPr lang="en-US" dirty="0"/>
              <a:t>(e.g., HydroBID)</a:t>
            </a:r>
          </a:p>
        </p:txBody>
      </p:sp>
    </p:spTree>
    <p:extLst>
      <p:ext uri="{BB962C8B-B14F-4D97-AF65-F5344CB8AC3E}">
        <p14:creationId xmlns:p14="http://schemas.microsoft.com/office/powerpoint/2010/main" val="2819814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0198" y="531561"/>
            <a:ext cx="1562100" cy="1228725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041" y="644784"/>
            <a:ext cx="1543050" cy="5705475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0773" y="727710"/>
            <a:ext cx="1352550" cy="647700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45564" y="861060"/>
            <a:ext cx="1019175" cy="381000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9" name="Straight Connector 8"/>
          <p:cNvCxnSpPr/>
          <p:nvPr/>
        </p:nvCxnSpPr>
        <p:spPr>
          <a:xfrm flipV="1">
            <a:off x="1031877" y="1116273"/>
            <a:ext cx="1345372" cy="102060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endCxn id="6" idx="1"/>
          </p:cNvCxnSpPr>
          <p:nvPr/>
        </p:nvCxnSpPr>
        <p:spPr>
          <a:xfrm flipV="1">
            <a:off x="3131248" y="1051560"/>
            <a:ext cx="1529525" cy="1905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endCxn id="7" idx="1"/>
          </p:cNvCxnSpPr>
          <p:nvPr/>
        </p:nvCxnSpPr>
        <p:spPr>
          <a:xfrm>
            <a:off x="5797296" y="941832"/>
            <a:ext cx="2148268" cy="10972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7" idx="2"/>
          </p:cNvCxnSpPr>
          <p:nvPr/>
        </p:nvCxnSpPr>
        <p:spPr>
          <a:xfrm>
            <a:off x="8455152" y="1242061"/>
            <a:ext cx="509587" cy="51822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5205413" y="1242060"/>
            <a:ext cx="203836" cy="29471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6" name="Picture 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28713" y="1760285"/>
            <a:ext cx="4733925" cy="4857750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06393" y="4199513"/>
            <a:ext cx="4308760" cy="534023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48146" y="2992059"/>
            <a:ext cx="3088818" cy="713388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35" name="Straight Connector 34"/>
          <p:cNvCxnSpPr/>
          <p:nvPr/>
        </p:nvCxnSpPr>
        <p:spPr>
          <a:xfrm flipH="1">
            <a:off x="2286031" y="1041359"/>
            <a:ext cx="415486" cy="188855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48921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9438" y="561023"/>
            <a:ext cx="1028700" cy="600075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1720" y="644784"/>
            <a:ext cx="1143000" cy="885825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0198" y="531561"/>
            <a:ext cx="1562100" cy="1228725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041" y="644784"/>
            <a:ext cx="1543050" cy="5705475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9" name="Straight Connector 8"/>
          <p:cNvCxnSpPr/>
          <p:nvPr/>
        </p:nvCxnSpPr>
        <p:spPr>
          <a:xfrm flipV="1">
            <a:off x="1031877" y="1116273"/>
            <a:ext cx="1345372" cy="102060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3131248" y="861060"/>
            <a:ext cx="1490472" cy="381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5643563" y="822006"/>
            <a:ext cx="128587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32203" y="320934"/>
            <a:ext cx="1743075" cy="1209675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77774" y="2527756"/>
            <a:ext cx="4829175" cy="1152525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23" name="Straight Connector 22"/>
          <p:cNvCxnSpPr>
            <a:stCxn id="10" idx="3"/>
            <a:endCxn id="12" idx="1"/>
          </p:cNvCxnSpPr>
          <p:nvPr/>
        </p:nvCxnSpPr>
        <p:spPr>
          <a:xfrm>
            <a:off x="7958138" y="861060"/>
            <a:ext cx="1274065" cy="6471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13" idx="0"/>
            <a:endCxn id="12" idx="2"/>
          </p:cNvCxnSpPr>
          <p:nvPr/>
        </p:nvCxnSpPr>
        <p:spPr>
          <a:xfrm flipV="1">
            <a:off x="8992363" y="1530610"/>
            <a:ext cx="1111379" cy="99714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77249" y="4071578"/>
            <a:ext cx="5219700" cy="2628900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40" name="Straight Connector 39"/>
          <p:cNvCxnSpPr>
            <a:stCxn id="24" idx="0"/>
          </p:cNvCxnSpPr>
          <p:nvPr/>
        </p:nvCxnSpPr>
        <p:spPr>
          <a:xfrm flipV="1">
            <a:off x="4987099" y="2656823"/>
            <a:ext cx="1590675" cy="141475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78798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6" name="Table 45"/>
          <p:cNvGraphicFramePr>
            <a:graphicFrameLocks noGrp="1"/>
          </p:cNvGraphicFramePr>
          <p:nvPr>
            <p:extLst/>
          </p:nvPr>
        </p:nvGraphicFramePr>
        <p:xfrm>
          <a:off x="1033358" y="2701450"/>
          <a:ext cx="7712095" cy="2929390"/>
        </p:xfrm>
        <a:graphic>
          <a:graphicData uri="http://schemas.openxmlformats.org/drawingml/2006/table">
            <a:tbl>
              <a:tblPr/>
              <a:tblGrid>
                <a:gridCol w="653569"/>
                <a:gridCol w="1176111"/>
                <a:gridCol w="840345"/>
                <a:gridCol w="840345"/>
                <a:gridCol w="840345"/>
                <a:gridCol w="840345"/>
                <a:gridCol w="840345"/>
                <a:gridCol w="840345"/>
                <a:gridCol w="840345"/>
              </a:tblGrid>
              <a:tr h="430954">
                <a:tc rowSpan="2" gridSpan="2">
                  <a:txBody>
                    <a:bodyPr/>
                    <a:lstStyle/>
                    <a:p>
                      <a:pPr algn="ctr" rtl="0" fontAlgn="ctr"/>
                      <a:r>
                        <a:rPr lang="en-US" sz="1200" b="1" dirty="0">
                          <a:effectLst/>
                        </a:rPr>
                        <a:t>Metis IO Table</a:t>
                      </a:r>
                      <a:br>
                        <a:rPr lang="en-US" sz="1200" b="1" dirty="0">
                          <a:effectLst/>
                        </a:rPr>
                      </a:br>
                      <a:r>
                        <a:rPr lang="en-US" sz="1200" b="1" dirty="0">
                          <a:effectLst/>
                        </a:rPr>
                        <a:t>Example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ctr" rtl="0" fontAlgn="ctr"/>
                      <a:r>
                        <a:rPr lang="en-US" sz="1200" b="1" dirty="0">
                          <a:solidFill>
                            <a:srgbClr val="FFFFFF"/>
                          </a:solidFill>
                          <a:effectLst/>
                        </a:rPr>
                        <a:t>Demand </a:t>
                      </a:r>
                      <a:r>
                        <a:rPr lang="en-US" sz="1200" b="1" dirty="0" smtClean="0">
                          <a:solidFill>
                            <a:srgbClr val="FFFFFF"/>
                          </a:solidFill>
                          <a:effectLst/>
                        </a:rPr>
                        <a:t>Sectors</a:t>
                      </a:r>
                      <a:endParaRPr lang="en-US" sz="1200" b="1" dirty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666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521368"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>
                          <a:effectLst/>
                        </a:rPr>
                        <a:t>Electricity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>
                          <a:effectLst/>
                        </a:rPr>
                        <a:t>Water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F8F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dirty="0" smtClean="0">
                          <a:effectLst/>
                        </a:rPr>
                        <a:t>Agriculture</a:t>
                      </a:r>
                      <a:endParaRPr lang="en-US" sz="1200" b="1" dirty="0">
                        <a:effectLst/>
                      </a:endParaRP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FCC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>
                          <a:effectLst/>
                        </a:rPr>
                        <a:t>Industry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>
                          <a:effectLst/>
                        </a:rPr>
                        <a:t>Residential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>
                          <a:effectLst/>
                        </a:rPr>
                        <a:t>Other Sectors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dirty="0">
                          <a:effectLst/>
                        </a:rPr>
                        <a:t>Total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717458">
                <a:tc rowSpan="3">
                  <a:txBody>
                    <a:bodyPr/>
                    <a:lstStyle/>
                    <a:p>
                      <a:pPr algn="ctr" rtl="0" fontAlgn="ctr"/>
                      <a:r>
                        <a:rPr lang="en-US" sz="1200" b="1" dirty="0">
                          <a:solidFill>
                            <a:srgbClr val="FFFFFF"/>
                          </a:solidFill>
                          <a:effectLst/>
                        </a:rPr>
                        <a:t>Supply </a:t>
                      </a:r>
                      <a:r>
                        <a:rPr lang="en-US" sz="1200" b="1" dirty="0" smtClean="0">
                          <a:solidFill>
                            <a:srgbClr val="FFFFFF"/>
                          </a:solidFill>
                          <a:effectLst/>
                        </a:rPr>
                        <a:t>Sectors</a:t>
                      </a:r>
                    </a:p>
                  </a:txBody>
                  <a:tcPr marL="18282" marR="18282" marT="12188" marB="12188" anchor="ctr">
                    <a:lnL>
                      <a:noFill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>
                          <a:effectLst/>
                        </a:rPr>
                        <a:t>Electricity</a:t>
                      </a:r>
                      <a:br>
                        <a:rPr lang="en-US" sz="1200" b="1">
                          <a:effectLst/>
                        </a:rPr>
                      </a:br>
                      <a:r>
                        <a:rPr lang="en-US" sz="1200" b="1">
                          <a:effectLst/>
                        </a:rPr>
                        <a:t>(TWh)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>
                          <a:effectLst/>
                        </a:rPr>
                        <a:t>-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>
                          <a:effectLst/>
                        </a:rPr>
                        <a:t>15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>
                          <a:effectLst/>
                        </a:rPr>
                        <a:t>5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>
                          <a:effectLst/>
                        </a:rPr>
                        <a:t>100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>
                          <a:effectLst/>
                        </a:rPr>
                        <a:t>70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>
                          <a:effectLst/>
                        </a:rPr>
                        <a:t>30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>
                          <a:effectLst/>
                        </a:rPr>
                        <a:t>220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1745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dirty="0">
                          <a:effectLst/>
                        </a:rPr>
                        <a:t>Water</a:t>
                      </a:r>
                      <a:br>
                        <a:rPr lang="en-US" sz="1200" b="1" dirty="0">
                          <a:effectLst/>
                        </a:rPr>
                      </a:br>
                      <a:r>
                        <a:rPr lang="en-US" sz="1200" b="1" dirty="0">
                          <a:effectLst/>
                        </a:rPr>
                        <a:t>(km</a:t>
                      </a:r>
                      <a:r>
                        <a:rPr lang="en-US" sz="1200" b="1" baseline="30000" dirty="0">
                          <a:effectLst/>
                        </a:rPr>
                        <a:t>3</a:t>
                      </a:r>
                      <a:r>
                        <a:rPr lang="en-US" sz="1200" b="1" dirty="0">
                          <a:effectLst/>
                        </a:rPr>
                        <a:t>)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F8F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>
                          <a:effectLst/>
                        </a:rPr>
                        <a:t>10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>
                          <a:effectLst/>
                        </a:rPr>
                        <a:t>-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>
                          <a:effectLst/>
                        </a:rPr>
                        <a:t>200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>
                          <a:effectLst/>
                        </a:rPr>
                        <a:t>10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dirty="0" smtClean="0">
                          <a:effectLst/>
                        </a:rPr>
                        <a:t>80</a:t>
                      </a:r>
                      <a:endParaRPr lang="en-US" sz="1200" dirty="0">
                        <a:effectLst/>
                      </a:endParaRP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dirty="0">
                          <a:effectLst/>
                        </a:rPr>
                        <a:t>100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dirty="0" smtClean="0">
                          <a:effectLst/>
                        </a:rPr>
                        <a:t>400</a:t>
                      </a:r>
                      <a:endParaRPr lang="en-US" sz="1200" dirty="0">
                        <a:effectLst/>
                      </a:endParaRP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215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dirty="0" smtClean="0">
                          <a:effectLst/>
                        </a:rPr>
                        <a:t>Agriculture</a:t>
                      </a:r>
                      <a:br>
                        <a:rPr lang="en-US" sz="1200" b="1" dirty="0" smtClean="0">
                          <a:effectLst/>
                        </a:rPr>
                      </a:br>
                      <a:r>
                        <a:rPr lang="en-US" sz="1200" b="1" dirty="0" smtClean="0">
                          <a:effectLst/>
                        </a:rPr>
                        <a:t>(Mt</a:t>
                      </a:r>
                      <a:r>
                        <a:rPr lang="en-US" sz="1200" b="1" dirty="0">
                          <a:effectLst/>
                        </a:rPr>
                        <a:t>)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FCC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dirty="0">
                          <a:effectLst/>
                        </a:rPr>
                        <a:t>5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dirty="0">
                          <a:effectLst/>
                        </a:rPr>
                        <a:t>-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dirty="0">
                          <a:effectLst/>
                        </a:rPr>
                        <a:t>-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dirty="0">
                          <a:effectLst/>
                        </a:rPr>
                        <a:t>10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dirty="0">
                          <a:effectLst/>
                        </a:rPr>
                        <a:t>5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dirty="0">
                          <a:effectLst/>
                        </a:rPr>
                        <a:t>20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dirty="0" smtClean="0">
                          <a:effectLst/>
                        </a:rPr>
                        <a:t>40</a:t>
                      </a:r>
                      <a:endParaRPr lang="en-US" sz="1200" dirty="0">
                        <a:effectLst/>
                      </a:endParaRP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7" name="Rounded Rectangle 46"/>
          <p:cNvSpPr/>
          <p:nvPr/>
        </p:nvSpPr>
        <p:spPr>
          <a:xfrm>
            <a:off x="3372678" y="5804419"/>
            <a:ext cx="1507720" cy="285748"/>
          </a:xfrm>
          <a:prstGeom prst="roundRect">
            <a:avLst/>
          </a:prstGeom>
          <a:solidFill>
            <a:sysClr val="windowText" lastClr="000000">
              <a:lumMod val="7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761970">
              <a:defRPr/>
            </a:pPr>
            <a:r>
              <a:rPr lang="en-US" sz="1667" kern="0" dirty="0">
                <a:solidFill>
                  <a:prstClr val="white"/>
                </a:solidFill>
                <a:latin typeface="Calibri" panose="020F0502020204030204"/>
              </a:rPr>
              <a:t>Nexus flows</a:t>
            </a:r>
          </a:p>
        </p:txBody>
      </p:sp>
      <p:sp>
        <p:nvSpPr>
          <p:cNvPr id="48" name="Rounded Rectangle 47"/>
          <p:cNvSpPr/>
          <p:nvPr/>
        </p:nvSpPr>
        <p:spPr>
          <a:xfrm>
            <a:off x="5922559" y="5804419"/>
            <a:ext cx="1454791" cy="285748"/>
          </a:xfrm>
          <a:prstGeom prst="roundRect">
            <a:avLst/>
          </a:prstGeom>
          <a:solidFill>
            <a:sysClr val="windowText" lastClr="000000">
              <a:lumMod val="7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761970">
              <a:defRPr/>
            </a:pPr>
            <a:r>
              <a:rPr lang="en-US" sz="1667" kern="0" dirty="0">
                <a:solidFill>
                  <a:prstClr val="white"/>
                </a:solidFill>
                <a:latin typeface="Calibri" panose="020F0502020204030204"/>
              </a:rPr>
              <a:t>Other flows</a:t>
            </a:r>
          </a:p>
        </p:txBody>
      </p:sp>
      <p:sp>
        <p:nvSpPr>
          <p:cNvPr id="49" name="Rounded Rectangle 48"/>
          <p:cNvSpPr/>
          <p:nvPr/>
        </p:nvSpPr>
        <p:spPr>
          <a:xfrm>
            <a:off x="7962679" y="5804419"/>
            <a:ext cx="727396" cy="285748"/>
          </a:xfrm>
          <a:prstGeom prst="roundRect">
            <a:avLst/>
          </a:prstGeom>
          <a:solidFill>
            <a:sysClr val="windowText" lastClr="000000">
              <a:lumMod val="7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761970">
              <a:defRPr/>
            </a:pPr>
            <a:r>
              <a:rPr lang="en-US" sz="1667" kern="0" dirty="0">
                <a:solidFill>
                  <a:prstClr val="white"/>
                </a:solidFill>
                <a:latin typeface="Calibri" panose="020F0502020204030204"/>
              </a:rPr>
              <a:t>Total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/>
              <p:cNvSpPr txBox="1"/>
              <p:nvPr/>
            </p:nvSpPr>
            <p:spPr>
              <a:xfrm>
                <a:off x="4037469" y="6290745"/>
                <a:ext cx="398763" cy="4104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67" i="1">
                          <a:latin typeface="Cambria Math" panose="02040503050406030204" pitchFamily="18" charset="0"/>
                        </a:rPr>
                        <m:t>𝑍𝑖</m:t>
                      </m:r>
                    </m:oMath>
                  </m:oMathPara>
                </a14:m>
                <a:endParaRPr lang="en-US" sz="2667" dirty="0"/>
              </a:p>
            </p:txBody>
          </p:sp>
        </mc:Choice>
        <mc:Fallback xmlns=""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4962" y="7548894"/>
                <a:ext cx="500330" cy="492443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/>
              <p:cNvSpPr txBox="1"/>
              <p:nvPr/>
            </p:nvSpPr>
            <p:spPr>
              <a:xfrm>
                <a:off x="6496839" y="6290744"/>
                <a:ext cx="405176" cy="4104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67" i="1">
                          <a:latin typeface="Cambria Math" panose="02040503050406030204" pitchFamily="18" charset="0"/>
                        </a:rPr>
                        <m:t>𝐹𝑖</m:t>
                      </m:r>
                    </m:oMath>
                  </m:oMathPara>
                </a14:m>
                <a:endParaRPr lang="en-US" sz="2667" dirty="0"/>
              </a:p>
            </p:txBody>
          </p:sp>
        </mc:Choice>
        <mc:Fallback xmlns="">
          <p:sp>
            <p:nvSpPr>
              <p:cNvPr id="51" name="TextBox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6207" y="7548893"/>
                <a:ext cx="506742" cy="49244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/>
              <p:cNvSpPr txBox="1"/>
              <p:nvPr/>
            </p:nvSpPr>
            <p:spPr>
              <a:xfrm>
                <a:off x="8168079" y="6286744"/>
                <a:ext cx="270009" cy="4104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67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667" dirty="0"/>
              </a:p>
            </p:txBody>
          </p:sp>
        </mc:Choice>
        <mc:Fallback xmlns="">
          <p:sp>
            <p:nvSpPr>
              <p:cNvPr id="52" name="TextBox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1695" y="7544092"/>
                <a:ext cx="344261" cy="492443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/>
              <p:cNvSpPr txBox="1"/>
              <p:nvPr/>
            </p:nvSpPr>
            <p:spPr>
              <a:xfrm>
                <a:off x="5246895" y="6286744"/>
                <a:ext cx="331821" cy="4104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67" i="1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2667" dirty="0"/>
              </a:p>
            </p:txBody>
          </p:sp>
        </mc:Choice>
        <mc:Fallback xmlns="">
          <p:sp>
            <p:nvSpPr>
              <p:cNvPr id="53" name="TextBox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6274" y="7544092"/>
                <a:ext cx="419987" cy="492443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/>
              <p:cNvSpPr txBox="1"/>
              <p:nvPr/>
            </p:nvSpPr>
            <p:spPr>
              <a:xfrm>
                <a:off x="7315761" y="6290745"/>
                <a:ext cx="331821" cy="4104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67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667" dirty="0"/>
              </a:p>
            </p:txBody>
          </p:sp>
        </mc:Choice>
        <mc:Fallback xmlns="">
          <p:sp>
            <p:nvSpPr>
              <p:cNvPr id="54" name="TextBox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8913" y="7548894"/>
                <a:ext cx="419987" cy="492443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Rectangle 54"/>
          <p:cNvSpPr/>
          <p:nvPr/>
        </p:nvSpPr>
        <p:spPr>
          <a:xfrm>
            <a:off x="2940218" y="3723955"/>
            <a:ext cx="2399378" cy="1824791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56" name="Rectangle 55"/>
          <p:cNvSpPr/>
          <p:nvPr/>
        </p:nvSpPr>
        <p:spPr>
          <a:xfrm>
            <a:off x="8024995" y="3723955"/>
            <a:ext cx="602763" cy="1824791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Metis IO – Basic Theory</a:t>
            </a:r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>
            <a:off x="5444734" y="3723955"/>
            <a:ext cx="2403866" cy="1824791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pic>
        <p:nvPicPr>
          <p:cNvPr id="62" name="Picture 61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74" t="6428" r="16852"/>
          <a:stretch/>
        </p:blipFill>
        <p:spPr>
          <a:xfrm>
            <a:off x="9330782" y="3013543"/>
            <a:ext cx="2434967" cy="3277202"/>
          </a:xfrm>
          <a:prstGeom prst="rect">
            <a:avLst/>
          </a:prstGeom>
        </p:spPr>
      </p:pic>
      <p:sp>
        <p:nvSpPr>
          <p:cNvPr id="63" name="Rectangle 62"/>
          <p:cNvSpPr/>
          <p:nvPr/>
        </p:nvSpPr>
        <p:spPr>
          <a:xfrm>
            <a:off x="1963861" y="1817955"/>
            <a:ext cx="5489516" cy="4513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333" dirty="0"/>
              <a:t>For each sub-region we have a </a:t>
            </a:r>
            <a:r>
              <a:rPr lang="en-US" sz="2333" b="1" u="sng" dirty="0"/>
              <a:t>Flow Matrix 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8983560" y="534553"/>
            <a:ext cx="2867196" cy="2096332"/>
            <a:chOff x="10940430" y="726141"/>
            <a:chExt cx="3440635" cy="2515598"/>
          </a:xfrm>
        </p:grpSpPr>
        <p:sp>
          <p:nvSpPr>
            <p:cNvPr id="18" name="Rounded Rectangle 17"/>
            <p:cNvSpPr/>
            <p:nvPr/>
          </p:nvSpPr>
          <p:spPr>
            <a:xfrm>
              <a:off x="10940430" y="726141"/>
              <a:ext cx="3440635" cy="2515598"/>
            </a:xfrm>
            <a:prstGeom prst="roundRect">
              <a:avLst/>
            </a:prstGeom>
            <a:solidFill>
              <a:srgbClr val="FFC000">
                <a:lumMod val="20000"/>
                <a:lumOff val="80000"/>
              </a:srgbClr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761970">
                <a:defRPr/>
              </a:pPr>
              <a:endParaRPr lang="en-US" sz="1500" kern="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/>
                <p:cNvSpPr txBox="1"/>
                <p:nvPr/>
              </p:nvSpPr>
              <p:spPr>
                <a:xfrm>
                  <a:off x="12158458" y="1373778"/>
                  <a:ext cx="1896057" cy="73812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1500" i="1">
                          <a:latin typeface="Cambria Math" panose="02040503050406030204" pitchFamily="18" charset="0"/>
                        </a:rPr>
                        <m:t>𝑍</m:t>
                      </m:r>
                    </m:oMath>
                  </a14:m>
                  <a:r>
                    <a:rPr lang="en-US" sz="1500" dirty="0"/>
                    <a:t> = </a:t>
                  </a:r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5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5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5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500" i="1">
                                    <a:latin typeface="Cambria Math" panose="02040503050406030204" pitchFamily="18" charset="0"/>
                                  </a:rPr>
                                  <m:t>15</m:t>
                                </m:r>
                              </m:e>
                              <m:e>
                                <m:r>
                                  <a:rPr lang="en-US" sz="1500" i="1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500" i="1"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e>
                              <m:e>
                                <m:r>
                                  <a:rPr lang="en-US" sz="15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500" i="1">
                                    <a:latin typeface="Cambria Math" panose="02040503050406030204" pitchFamily="18" charset="0"/>
                                  </a:rPr>
                                  <m:t>200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500" i="1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sz="15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5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a14:m>
                  <a:endParaRPr lang="en-US" sz="1500" dirty="0"/>
                </a:p>
              </p:txBody>
            </p:sp>
          </mc:Choice>
          <mc:Fallback xmlns="">
            <p:sp>
              <p:nvSpPr>
                <p:cNvPr id="19" name="TextBox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158457" y="1373779"/>
                  <a:ext cx="1948290" cy="738215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/>
                <p:cNvSpPr txBox="1"/>
                <p:nvPr/>
              </p:nvSpPr>
              <p:spPr>
                <a:xfrm>
                  <a:off x="11161591" y="1373778"/>
                  <a:ext cx="610860" cy="73066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1500" i="1">
                          <a:latin typeface="Cambria Math" panose="02040503050406030204" pitchFamily="18" charset="0"/>
                        </a:rPr>
                        <m:t>𝑖</m:t>
                      </m:r>
                    </m:oMath>
                  </a14:m>
                  <a:r>
                    <a:rPr lang="en-US" sz="1500" dirty="0"/>
                    <a:t> = </a:t>
                  </a:r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5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15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a14:m>
                  <a:endParaRPr lang="en-US" sz="1500" dirty="0"/>
                </a:p>
              </p:txBody>
            </p:sp>
          </mc:Choice>
          <mc:Fallback xmlns="">
            <p:sp>
              <p:nvSpPr>
                <p:cNvPr id="20" name="TextBox 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61591" y="1373779"/>
                  <a:ext cx="656334" cy="730777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l="-93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Rectangle 20"/>
                <p:cNvSpPr/>
                <p:nvPr/>
              </p:nvSpPr>
              <p:spPr>
                <a:xfrm>
                  <a:off x="11440693" y="833703"/>
                  <a:ext cx="2472755" cy="4186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sz="1667" b="1" u="sng" dirty="0"/>
                    <a:t>Matrix Rows Sums - </a:t>
                  </a:r>
                  <a14:m>
                    <m:oMath xmlns:m="http://schemas.openxmlformats.org/officeDocument/2006/math">
                      <m:r>
                        <a:rPr lang="en-US" sz="1667" b="1" i="1" u="sng">
                          <a:latin typeface="Cambria Math" panose="02040503050406030204" pitchFamily="18" charset="0"/>
                        </a:rPr>
                        <m:t>𝒊</m:t>
                      </m:r>
                    </m:oMath>
                  </a14:m>
                  <a:endParaRPr lang="en-US" sz="1667" b="1" u="sng" dirty="0"/>
                </a:p>
              </p:txBody>
            </p:sp>
          </mc:Choice>
          <mc:Fallback xmlns="">
            <p:sp>
              <p:nvSpPr>
                <p:cNvPr id="21" name="Rectangle 2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97526" y="833703"/>
                  <a:ext cx="2759089" cy="400110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l="-2208" t="-7576" b="-2727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/>
                <p:cNvSpPr txBox="1"/>
                <p:nvPr/>
              </p:nvSpPr>
              <p:spPr>
                <a:xfrm>
                  <a:off x="11232298" y="2261955"/>
                  <a:ext cx="1933760" cy="74266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1500" i="1">
                          <a:latin typeface="Cambria Math" panose="02040503050406030204" pitchFamily="18" charset="0"/>
                        </a:rPr>
                        <m:t>𝑍𝑖</m:t>
                      </m:r>
                    </m:oMath>
                  </a14:m>
                  <a:r>
                    <a:rPr lang="en-US" sz="1500" dirty="0"/>
                    <a:t> = </a:t>
                  </a:r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5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15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0+15+5</m:t>
                              </m:r>
                            </m:e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10+0+200</m:t>
                              </m:r>
                            </m:e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5+0+0</m:t>
                              </m:r>
                            </m:e>
                          </m:eqArr>
                        </m:e>
                      </m:d>
                    </m:oMath>
                  </a14:m>
                  <a:endParaRPr lang="en-US" sz="1500" dirty="0"/>
                </a:p>
              </p:txBody>
            </p:sp>
          </mc:Choice>
          <mc:Fallback xmlns="">
            <p:sp>
              <p:nvSpPr>
                <p:cNvPr id="23" name="TextBox 2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32298" y="2261955"/>
                  <a:ext cx="1985223" cy="736355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b="-8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/>
                <p:cNvSpPr txBox="1"/>
                <p:nvPr/>
              </p:nvSpPr>
              <p:spPr>
                <a:xfrm>
                  <a:off x="13288969" y="2261955"/>
                  <a:ext cx="732432" cy="73250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sz="1500" dirty="0"/>
                    <a:t>= </a:t>
                  </a:r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5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15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20</m:t>
                              </m:r>
                            </m:e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210</m:t>
                              </m:r>
                            </m:e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</m:eqArr>
                        </m:e>
                      </m:d>
                    </m:oMath>
                  </a14:m>
                  <a:endParaRPr lang="en-US" sz="1500" dirty="0"/>
                </a:p>
              </p:txBody>
            </p:sp>
          </mc:Choice>
          <mc:Fallback xmlns="">
            <p:sp>
              <p:nvSpPr>
                <p:cNvPr id="24" name="TextBox 2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288969" y="2261955"/>
                  <a:ext cx="767646" cy="732636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 l="-1904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795633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48" grpId="0" animBg="1"/>
      <p:bldP spid="49" grpId="0" animBg="1"/>
      <p:bldP spid="50" grpId="0"/>
      <p:bldP spid="51" grpId="0"/>
      <p:bldP spid="52" grpId="0"/>
      <p:bldP spid="53" grpId="0"/>
      <p:bldP spid="54" grpId="0"/>
      <p:bldP spid="55" grpId="0" animBg="1"/>
      <p:bldP spid="56" grpId="0" animBg="1"/>
      <p:bldP spid="57" grpId="0" animBg="1"/>
      <p:bldP spid="6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ounded Rectangle 40"/>
          <p:cNvSpPr/>
          <p:nvPr/>
        </p:nvSpPr>
        <p:spPr>
          <a:xfrm>
            <a:off x="8957293" y="2215538"/>
            <a:ext cx="3082307" cy="4510978"/>
          </a:xfrm>
          <a:prstGeom prst="roundRect">
            <a:avLst/>
          </a:prstGeom>
          <a:solidFill>
            <a:srgbClr val="FFC000">
              <a:lumMod val="20000"/>
              <a:lumOff val="80000"/>
            </a:srgbClr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761970">
              <a:defRPr/>
            </a:pPr>
            <a:endParaRPr lang="en-US" sz="1500" kern="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Metis IO – Basic Theory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/>
          </p:nvPr>
        </p:nvGraphicFramePr>
        <p:xfrm>
          <a:off x="1033358" y="2701450"/>
          <a:ext cx="7712095" cy="2929390"/>
        </p:xfrm>
        <a:graphic>
          <a:graphicData uri="http://schemas.openxmlformats.org/drawingml/2006/table">
            <a:tbl>
              <a:tblPr/>
              <a:tblGrid>
                <a:gridCol w="653569"/>
                <a:gridCol w="1176111"/>
                <a:gridCol w="840345"/>
                <a:gridCol w="840345"/>
                <a:gridCol w="840345"/>
                <a:gridCol w="840345"/>
                <a:gridCol w="840345"/>
                <a:gridCol w="840345"/>
                <a:gridCol w="840345"/>
              </a:tblGrid>
              <a:tr h="430954">
                <a:tc rowSpan="2" gridSpan="2">
                  <a:txBody>
                    <a:bodyPr/>
                    <a:lstStyle/>
                    <a:p>
                      <a:pPr algn="ctr" rtl="0" fontAlgn="ctr"/>
                      <a:r>
                        <a:rPr lang="en-US" sz="1200" b="1" dirty="0">
                          <a:effectLst/>
                        </a:rPr>
                        <a:t>Metis IO Table</a:t>
                      </a:r>
                      <a:br>
                        <a:rPr lang="en-US" sz="1200" b="1" dirty="0">
                          <a:effectLst/>
                        </a:rPr>
                      </a:br>
                      <a:r>
                        <a:rPr lang="en-US" sz="1200" b="1" dirty="0">
                          <a:effectLst/>
                        </a:rPr>
                        <a:t>Example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ctr" rtl="0" fontAlgn="ctr"/>
                      <a:r>
                        <a:rPr lang="en-US" sz="1200" b="1" dirty="0">
                          <a:solidFill>
                            <a:srgbClr val="FFFFFF"/>
                          </a:solidFill>
                          <a:effectLst/>
                        </a:rPr>
                        <a:t>Demand </a:t>
                      </a:r>
                      <a:r>
                        <a:rPr lang="en-US" sz="1200" b="1" dirty="0" smtClean="0">
                          <a:solidFill>
                            <a:srgbClr val="FFFFFF"/>
                          </a:solidFill>
                          <a:effectLst/>
                        </a:rPr>
                        <a:t>Sectors</a:t>
                      </a:r>
                      <a:endParaRPr lang="en-US" sz="1200" b="1" dirty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666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521368"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>
                          <a:effectLst/>
                        </a:rPr>
                        <a:t>Electricity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>
                          <a:effectLst/>
                        </a:rPr>
                        <a:t>Water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F8F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dirty="0" smtClean="0">
                          <a:effectLst/>
                        </a:rPr>
                        <a:t>Agriculture</a:t>
                      </a:r>
                      <a:endParaRPr lang="en-US" sz="1200" b="1" dirty="0">
                        <a:effectLst/>
                      </a:endParaRP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FCC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>
                          <a:effectLst/>
                        </a:rPr>
                        <a:t>Industry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>
                          <a:effectLst/>
                        </a:rPr>
                        <a:t>Residential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>
                          <a:effectLst/>
                        </a:rPr>
                        <a:t>Other Sectors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dirty="0">
                          <a:effectLst/>
                        </a:rPr>
                        <a:t>Total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717458">
                <a:tc rowSpan="3">
                  <a:txBody>
                    <a:bodyPr/>
                    <a:lstStyle/>
                    <a:p>
                      <a:pPr algn="ctr" rtl="0" fontAlgn="ctr"/>
                      <a:r>
                        <a:rPr lang="en-US" sz="1200" b="1" dirty="0">
                          <a:solidFill>
                            <a:srgbClr val="FFFFFF"/>
                          </a:solidFill>
                          <a:effectLst/>
                        </a:rPr>
                        <a:t>Supply </a:t>
                      </a:r>
                      <a:r>
                        <a:rPr lang="en-US" sz="1200" b="1" dirty="0" smtClean="0">
                          <a:solidFill>
                            <a:srgbClr val="FFFFFF"/>
                          </a:solidFill>
                          <a:effectLst/>
                        </a:rPr>
                        <a:t>Sectors</a:t>
                      </a:r>
                    </a:p>
                  </a:txBody>
                  <a:tcPr marL="18282" marR="18282" marT="12188" marB="12188" anchor="ctr">
                    <a:lnL>
                      <a:noFill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>
                          <a:effectLst/>
                        </a:rPr>
                        <a:t>Electricity</a:t>
                      </a:r>
                      <a:br>
                        <a:rPr lang="en-US" sz="1200" b="1">
                          <a:effectLst/>
                        </a:rPr>
                      </a:br>
                      <a:r>
                        <a:rPr lang="en-US" sz="1200" b="1">
                          <a:effectLst/>
                        </a:rPr>
                        <a:t>(TWh)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>
                          <a:effectLst/>
                        </a:rPr>
                        <a:t>-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>
                          <a:effectLst/>
                        </a:rPr>
                        <a:t>15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>
                          <a:effectLst/>
                        </a:rPr>
                        <a:t>5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>
                          <a:effectLst/>
                        </a:rPr>
                        <a:t>100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>
                          <a:effectLst/>
                        </a:rPr>
                        <a:t>70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>
                          <a:effectLst/>
                        </a:rPr>
                        <a:t>30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>
                          <a:effectLst/>
                        </a:rPr>
                        <a:t>220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1745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dirty="0">
                          <a:effectLst/>
                        </a:rPr>
                        <a:t>Water</a:t>
                      </a:r>
                      <a:br>
                        <a:rPr lang="en-US" sz="1200" b="1" dirty="0">
                          <a:effectLst/>
                        </a:rPr>
                      </a:br>
                      <a:r>
                        <a:rPr lang="en-US" sz="1200" b="1" dirty="0">
                          <a:effectLst/>
                        </a:rPr>
                        <a:t>(km</a:t>
                      </a:r>
                      <a:r>
                        <a:rPr lang="en-US" sz="1200" b="1" baseline="30000" dirty="0">
                          <a:effectLst/>
                        </a:rPr>
                        <a:t>3</a:t>
                      </a:r>
                      <a:r>
                        <a:rPr lang="en-US" sz="1200" b="1" dirty="0">
                          <a:effectLst/>
                        </a:rPr>
                        <a:t>)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F8F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>
                          <a:effectLst/>
                        </a:rPr>
                        <a:t>10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>
                          <a:effectLst/>
                        </a:rPr>
                        <a:t>-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>
                          <a:effectLst/>
                        </a:rPr>
                        <a:t>200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>
                          <a:effectLst/>
                        </a:rPr>
                        <a:t>10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dirty="0" smtClean="0">
                          <a:effectLst/>
                        </a:rPr>
                        <a:t>80</a:t>
                      </a:r>
                      <a:endParaRPr lang="en-US" sz="1200" dirty="0">
                        <a:effectLst/>
                      </a:endParaRP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dirty="0">
                          <a:effectLst/>
                        </a:rPr>
                        <a:t>100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dirty="0" smtClean="0">
                          <a:effectLst/>
                        </a:rPr>
                        <a:t>400</a:t>
                      </a:r>
                      <a:endParaRPr lang="en-US" sz="1200" dirty="0">
                        <a:effectLst/>
                      </a:endParaRP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215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dirty="0" smtClean="0">
                          <a:effectLst/>
                        </a:rPr>
                        <a:t>Agriculture</a:t>
                      </a:r>
                      <a:r>
                        <a:rPr lang="en-US" sz="1200" b="1" dirty="0">
                          <a:effectLst/>
                        </a:rPr>
                        <a:t/>
                      </a:r>
                      <a:br>
                        <a:rPr lang="en-US" sz="1200" b="1" dirty="0">
                          <a:effectLst/>
                        </a:rPr>
                      </a:br>
                      <a:r>
                        <a:rPr lang="en-US" sz="1200" b="1" dirty="0">
                          <a:effectLst/>
                        </a:rPr>
                        <a:t>(Mt)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FCC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dirty="0">
                          <a:effectLst/>
                        </a:rPr>
                        <a:t>5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dirty="0">
                          <a:effectLst/>
                        </a:rPr>
                        <a:t>-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dirty="0">
                          <a:effectLst/>
                        </a:rPr>
                        <a:t>-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dirty="0">
                          <a:effectLst/>
                        </a:rPr>
                        <a:t>10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dirty="0">
                          <a:effectLst/>
                        </a:rPr>
                        <a:t>5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dirty="0">
                          <a:effectLst/>
                        </a:rPr>
                        <a:t>20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dirty="0" smtClean="0">
                          <a:effectLst/>
                        </a:rPr>
                        <a:t>40</a:t>
                      </a:r>
                      <a:endParaRPr lang="en-US" sz="1200" dirty="0">
                        <a:effectLst/>
                      </a:endParaRP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0" name="Rounded Rectangle 9"/>
          <p:cNvSpPr/>
          <p:nvPr/>
        </p:nvSpPr>
        <p:spPr>
          <a:xfrm>
            <a:off x="3372678" y="5804419"/>
            <a:ext cx="1507720" cy="285748"/>
          </a:xfrm>
          <a:prstGeom prst="roundRect">
            <a:avLst/>
          </a:prstGeom>
          <a:solidFill>
            <a:sysClr val="windowText" lastClr="000000">
              <a:lumMod val="7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761970">
              <a:defRPr/>
            </a:pPr>
            <a:r>
              <a:rPr lang="en-US" sz="1667" kern="0" dirty="0">
                <a:solidFill>
                  <a:prstClr val="white"/>
                </a:solidFill>
                <a:latin typeface="Calibri" panose="020F0502020204030204"/>
              </a:rPr>
              <a:t>Nexus flows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922559" y="5804419"/>
            <a:ext cx="1454791" cy="285748"/>
          </a:xfrm>
          <a:prstGeom prst="roundRect">
            <a:avLst/>
          </a:prstGeom>
          <a:solidFill>
            <a:sysClr val="windowText" lastClr="000000">
              <a:lumMod val="7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761970">
              <a:defRPr/>
            </a:pPr>
            <a:r>
              <a:rPr lang="en-US" sz="1667" kern="0" dirty="0">
                <a:solidFill>
                  <a:prstClr val="white"/>
                </a:solidFill>
                <a:latin typeface="Calibri" panose="020F0502020204030204"/>
              </a:rPr>
              <a:t>Other flows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7962679" y="5804419"/>
            <a:ext cx="727396" cy="285748"/>
          </a:xfrm>
          <a:prstGeom prst="roundRect">
            <a:avLst/>
          </a:prstGeom>
          <a:solidFill>
            <a:sysClr val="windowText" lastClr="000000">
              <a:lumMod val="7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761970">
              <a:defRPr/>
            </a:pPr>
            <a:r>
              <a:rPr lang="en-US" sz="1667" kern="0" dirty="0">
                <a:solidFill>
                  <a:prstClr val="white"/>
                </a:solidFill>
                <a:latin typeface="Calibri" panose="020F0502020204030204"/>
              </a:rPr>
              <a:t>Total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4037469" y="6290745"/>
                <a:ext cx="288862" cy="4104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667" i="1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sz="2667" dirty="0"/>
                  <a:t>i</a:t>
                </a: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4962" y="7548894"/>
                <a:ext cx="345031" cy="492443"/>
              </a:xfrm>
              <a:prstGeom prst="rect">
                <a:avLst/>
              </a:prstGeom>
              <a:blipFill rotWithShape="0">
                <a:blip r:embed="rId3"/>
                <a:stretch>
                  <a:fillRect t="-24691" r="-71429" b="-493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6496839" y="6290744"/>
                <a:ext cx="405176" cy="4104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67" i="1">
                          <a:latin typeface="Cambria Math" panose="02040503050406030204" pitchFamily="18" charset="0"/>
                        </a:rPr>
                        <m:t>𝐹𝑖</m:t>
                      </m:r>
                    </m:oMath>
                  </m:oMathPara>
                </a14:m>
                <a:endParaRPr lang="en-US" sz="2667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6207" y="7548893"/>
                <a:ext cx="506742" cy="492443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8168079" y="6286744"/>
                <a:ext cx="270009" cy="4104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67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667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1695" y="7544092"/>
                <a:ext cx="344261" cy="492443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5246895" y="6286744"/>
                <a:ext cx="331821" cy="4104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67" i="1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2667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6274" y="7544092"/>
                <a:ext cx="419987" cy="492443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7315761" y="6290745"/>
                <a:ext cx="331821" cy="4104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67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667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8913" y="7548894"/>
                <a:ext cx="419987" cy="492443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Rectangle 26"/>
          <p:cNvSpPr/>
          <p:nvPr/>
        </p:nvSpPr>
        <p:spPr>
          <a:xfrm>
            <a:off x="903407" y="1394818"/>
            <a:ext cx="4581254" cy="348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67" dirty="0"/>
              <a:t>The </a:t>
            </a:r>
            <a:r>
              <a:rPr lang="en-US" sz="1667" b="1" u="sng" dirty="0"/>
              <a:t>water system</a:t>
            </a:r>
            <a:r>
              <a:rPr lang="en-US" sz="1667" dirty="0"/>
              <a:t>  demands  </a:t>
            </a:r>
            <a:r>
              <a:rPr lang="en-US" sz="1667" b="1" u="sng" dirty="0">
                <a:solidFill>
                  <a:srgbClr val="FF0000"/>
                </a:solidFill>
              </a:rPr>
              <a:t>15 TWh </a:t>
            </a:r>
            <a:r>
              <a:rPr lang="en-US" sz="1667" dirty="0">
                <a:solidFill>
                  <a:srgbClr val="FF0000"/>
                </a:solidFill>
              </a:rPr>
              <a:t> </a:t>
            </a:r>
            <a:r>
              <a:rPr lang="en-US" sz="1667" dirty="0"/>
              <a:t>of Electricity</a:t>
            </a:r>
          </a:p>
        </p:txBody>
      </p:sp>
      <p:sp>
        <p:nvSpPr>
          <p:cNvPr id="6" name="Rectangle 5"/>
          <p:cNvSpPr/>
          <p:nvPr/>
        </p:nvSpPr>
        <p:spPr>
          <a:xfrm>
            <a:off x="9528369" y="2310984"/>
            <a:ext cx="2121991" cy="348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67" b="1" u="sng" dirty="0"/>
              <a:t>Interconnected Nexus</a:t>
            </a:r>
          </a:p>
        </p:txBody>
      </p:sp>
      <p:sp>
        <p:nvSpPr>
          <p:cNvPr id="26" name="Rectangle 25"/>
          <p:cNvSpPr/>
          <p:nvPr/>
        </p:nvSpPr>
        <p:spPr>
          <a:xfrm>
            <a:off x="9050093" y="2701449"/>
            <a:ext cx="2802700" cy="39405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39" indent="-285739">
              <a:buFont typeface="Arial" panose="020B0604020202020204" pitchFamily="34" charset="0"/>
              <a:buChar char="•"/>
            </a:pPr>
            <a:r>
              <a:rPr lang="en-US" sz="1667" dirty="0"/>
              <a:t>Nexus sectors are interconnected</a:t>
            </a:r>
          </a:p>
          <a:p>
            <a:pPr marL="285739" indent="-285739">
              <a:buFont typeface="Arial" panose="020B0604020202020204" pitchFamily="34" charset="0"/>
              <a:buChar char="•"/>
            </a:pPr>
            <a:endParaRPr lang="en-US" sz="1667" dirty="0"/>
          </a:p>
          <a:p>
            <a:pPr marL="285739" indent="-285739">
              <a:buFont typeface="Arial" panose="020B0604020202020204" pitchFamily="34" charset="0"/>
              <a:buChar char="•"/>
            </a:pPr>
            <a:r>
              <a:rPr lang="en-US" sz="1667" dirty="0"/>
              <a:t>If the demand for total water increases from </a:t>
            </a:r>
            <a:r>
              <a:rPr lang="en-US" sz="1667" b="1" u="sng" dirty="0">
                <a:solidFill>
                  <a:srgbClr val="FF0000"/>
                </a:solidFill>
              </a:rPr>
              <a:t>400 Km</a:t>
            </a:r>
            <a:r>
              <a:rPr lang="en-US" sz="1667" b="1" u="sng" baseline="30000" dirty="0">
                <a:solidFill>
                  <a:srgbClr val="FF0000"/>
                </a:solidFill>
              </a:rPr>
              <a:t>3</a:t>
            </a:r>
            <a:r>
              <a:rPr lang="en-US" sz="1667" b="1" u="sng" dirty="0">
                <a:solidFill>
                  <a:srgbClr val="FF0000"/>
                </a:solidFill>
              </a:rPr>
              <a:t> </a:t>
            </a:r>
            <a:r>
              <a:rPr lang="en-US" sz="1667" dirty="0"/>
              <a:t>then:</a:t>
            </a:r>
          </a:p>
          <a:p>
            <a:pPr marL="285739" indent="-285739">
              <a:buFont typeface="Arial" panose="020B0604020202020204" pitchFamily="34" charset="0"/>
              <a:buChar char="•"/>
            </a:pPr>
            <a:endParaRPr lang="en-US" sz="1667" dirty="0"/>
          </a:p>
          <a:p>
            <a:pPr marL="285739" indent="-285739">
              <a:buFont typeface="Arial" panose="020B0604020202020204" pitchFamily="34" charset="0"/>
              <a:buChar char="•"/>
            </a:pPr>
            <a:r>
              <a:rPr lang="en-US" sz="1667" dirty="0"/>
              <a:t>Electricity required to supply 400 Km</a:t>
            </a:r>
            <a:r>
              <a:rPr lang="en-US" sz="1667" baseline="30000" dirty="0"/>
              <a:t>3</a:t>
            </a:r>
            <a:r>
              <a:rPr lang="en-US" sz="1667" dirty="0"/>
              <a:t> which was initially </a:t>
            </a:r>
            <a:r>
              <a:rPr lang="en-US" sz="1667" b="1" u="sng" dirty="0">
                <a:solidFill>
                  <a:srgbClr val="FF0000"/>
                </a:solidFill>
              </a:rPr>
              <a:t>15 TWh</a:t>
            </a:r>
            <a:r>
              <a:rPr lang="en-US" sz="1667" dirty="0"/>
              <a:t> will also increase</a:t>
            </a:r>
          </a:p>
          <a:p>
            <a:pPr marL="285739" indent="-285739">
              <a:buFont typeface="Arial" panose="020B0604020202020204" pitchFamily="34" charset="0"/>
              <a:buChar char="•"/>
            </a:pPr>
            <a:endParaRPr lang="en-US" sz="1667" dirty="0"/>
          </a:p>
          <a:p>
            <a:pPr marL="285739" indent="-285739">
              <a:buFont typeface="Arial" panose="020B0604020202020204" pitchFamily="34" charset="0"/>
              <a:buChar char="•"/>
            </a:pPr>
            <a:r>
              <a:rPr lang="en-US" sz="1667" dirty="0"/>
              <a:t>To capture complete impacts need to track nexus interdependencies</a:t>
            </a:r>
          </a:p>
        </p:txBody>
      </p:sp>
      <p:sp>
        <p:nvSpPr>
          <p:cNvPr id="4" name="Oval 3"/>
          <p:cNvSpPr/>
          <p:nvPr/>
        </p:nvSpPr>
        <p:spPr>
          <a:xfrm>
            <a:off x="3894889" y="3794669"/>
            <a:ext cx="439282" cy="438150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28" name="Oval 27"/>
          <p:cNvSpPr/>
          <p:nvPr/>
        </p:nvSpPr>
        <p:spPr>
          <a:xfrm>
            <a:off x="8091881" y="4471026"/>
            <a:ext cx="439282" cy="438150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cxnSp>
        <p:nvCxnSpPr>
          <p:cNvPr id="29" name="Straight Arrow Connector 28"/>
          <p:cNvCxnSpPr>
            <a:stCxn id="4" idx="0"/>
          </p:cNvCxnSpPr>
          <p:nvPr/>
        </p:nvCxnSpPr>
        <p:spPr>
          <a:xfrm flipV="1">
            <a:off x="4114530" y="1728244"/>
            <a:ext cx="0" cy="2066426"/>
          </a:xfrm>
          <a:prstGeom prst="straightConnector1">
            <a:avLst/>
          </a:prstGeom>
          <a:ln w="412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28" idx="0"/>
          </p:cNvCxnSpPr>
          <p:nvPr/>
        </p:nvCxnSpPr>
        <p:spPr>
          <a:xfrm flipV="1">
            <a:off x="8311522" y="1728244"/>
            <a:ext cx="0" cy="2742783"/>
          </a:xfrm>
          <a:prstGeom prst="straightConnector1">
            <a:avLst/>
          </a:prstGeom>
          <a:ln w="412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>
            <a:off x="6861845" y="1387952"/>
            <a:ext cx="3005310" cy="348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67" dirty="0"/>
              <a:t>To supply </a:t>
            </a:r>
            <a:r>
              <a:rPr lang="en-US" sz="1667" b="1" u="sng" dirty="0">
                <a:solidFill>
                  <a:srgbClr val="FF0000"/>
                </a:solidFill>
              </a:rPr>
              <a:t>400 Km</a:t>
            </a:r>
            <a:r>
              <a:rPr lang="en-US" sz="1667" b="1" u="sng" baseline="30000" dirty="0">
                <a:solidFill>
                  <a:srgbClr val="FF0000"/>
                </a:solidFill>
              </a:rPr>
              <a:t>3</a:t>
            </a:r>
            <a:r>
              <a:rPr lang="en-US" sz="1667" b="1" dirty="0">
                <a:solidFill>
                  <a:srgbClr val="FF0000"/>
                </a:solidFill>
              </a:rPr>
              <a:t> </a:t>
            </a:r>
            <a:r>
              <a:rPr lang="en-US" sz="1667" dirty="0"/>
              <a:t>of total water</a:t>
            </a:r>
          </a:p>
        </p:txBody>
      </p:sp>
    </p:spTree>
    <p:extLst>
      <p:ext uri="{BB962C8B-B14F-4D97-AF65-F5344CB8AC3E}">
        <p14:creationId xmlns:p14="http://schemas.microsoft.com/office/powerpoint/2010/main" val="3766167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27" grpId="0"/>
      <p:bldP spid="6" grpId="0"/>
      <p:bldP spid="4" grpId="0" animBg="1"/>
      <p:bldP spid="28" grpId="0" animBg="1"/>
      <p:bldP spid="3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ounded Rectangle 40"/>
          <p:cNvSpPr/>
          <p:nvPr/>
        </p:nvSpPr>
        <p:spPr>
          <a:xfrm>
            <a:off x="8957293" y="1758929"/>
            <a:ext cx="3082307" cy="4967587"/>
          </a:xfrm>
          <a:prstGeom prst="roundRect">
            <a:avLst/>
          </a:prstGeom>
          <a:solidFill>
            <a:srgbClr val="FFC000">
              <a:lumMod val="20000"/>
              <a:lumOff val="80000"/>
            </a:srgbClr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761970">
              <a:defRPr/>
            </a:pPr>
            <a:endParaRPr lang="en-US" sz="1500" kern="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Metis IO – Basic Theory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/>
          </p:nvPr>
        </p:nvGraphicFramePr>
        <p:xfrm>
          <a:off x="1033358" y="2701450"/>
          <a:ext cx="7712095" cy="2929390"/>
        </p:xfrm>
        <a:graphic>
          <a:graphicData uri="http://schemas.openxmlformats.org/drawingml/2006/table">
            <a:tbl>
              <a:tblPr/>
              <a:tblGrid>
                <a:gridCol w="653569"/>
                <a:gridCol w="1176111"/>
                <a:gridCol w="840345"/>
                <a:gridCol w="840345"/>
                <a:gridCol w="840345"/>
                <a:gridCol w="840345"/>
                <a:gridCol w="840345"/>
                <a:gridCol w="840345"/>
                <a:gridCol w="840345"/>
              </a:tblGrid>
              <a:tr h="430954">
                <a:tc rowSpan="2" gridSpan="2">
                  <a:txBody>
                    <a:bodyPr/>
                    <a:lstStyle/>
                    <a:p>
                      <a:pPr algn="ctr" rtl="0" fontAlgn="ctr"/>
                      <a:r>
                        <a:rPr lang="en-US" sz="1200" b="1" dirty="0">
                          <a:effectLst/>
                        </a:rPr>
                        <a:t>Metis IO Table</a:t>
                      </a:r>
                      <a:br>
                        <a:rPr lang="en-US" sz="1200" b="1" dirty="0">
                          <a:effectLst/>
                        </a:rPr>
                      </a:br>
                      <a:r>
                        <a:rPr lang="en-US" sz="1200" b="1" dirty="0">
                          <a:effectLst/>
                        </a:rPr>
                        <a:t>Example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ctr" rtl="0" fontAlgn="ctr"/>
                      <a:r>
                        <a:rPr lang="en-US" sz="1200" b="1" dirty="0">
                          <a:solidFill>
                            <a:srgbClr val="FFFFFF"/>
                          </a:solidFill>
                          <a:effectLst/>
                        </a:rPr>
                        <a:t>Demand </a:t>
                      </a:r>
                      <a:r>
                        <a:rPr lang="en-US" sz="1200" b="1" dirty="0" smtClean="0">
                          <a:solidFill>
                            <a:srgbClr val="FFFFFF"/>
                          </a:solidFill>
                          <a:effectLst/>
                        </a:rPr>
                        <a:t>Sectors</a:t>
                      </a:r>
                      <a:endParaRPr lang="en-US" sz="1200" b="1" dirty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666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521368"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>
                          <a:effectLst/>
                        </a:rPr>
                        <a:t>Electricity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>
                          <a:effectLst/>
                        </a:rPr>
                        <a:t>Water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F8F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dirty="0" smtClean="0">
                          <a:effectLst/>
                        </a:rPr>
                        <a:t>Agriculture</a:t>
                      </a:r>
                      <a:endParaRPr lang="en-US" sz="1200" b="1" dirty="0">
                        <a:effectLst/>
                      </a:endParaRP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FCC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>
                          <a:effectLst/>
                        </a:rPr>
                        <a:t>Industry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>
                          <a:effectLst/>
                        </a:rPr>
                        <a:t>Residential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>
                          <a:effectLst/>
                        </a:rPr>
                        <a:t>Other Sectors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dirty="0">
                          <a:effectLst/>
                        </a:rPr>
                        <a:t>Total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717458">
                <a:tc rowSpan="3">
                  <a:txBody>
                    <a:bodyPr/>
                    <a:lstStyle/>
                    <a:p>
                      <a:pPr algn="ctr" rtl="0" fontAlgn="ctr"/>
                      <a:r>
                        <a:rPr lang="en-US" sz="1200" b="1" dirty="0">
                          <a:solidFill>
                            <a:srgbClr val="FFFFFF"/>
                          </a:solidFill>
                          <a:effectLst/>
                        </a:rPr>
                        <a:t>Supply </a:t>
                      </a:r>
                      <a:r>
                        <a:rPr lang="en-US" sz="1200" b="1" dirty="0" smtClean="0">
                          <a:solidFill>
                            <a:srgbClr val="FFFFFF"/>
                          </a:solidFill>
                          <a:effectLst/>
                        </a:rPr>
                        <a:t>Sectors</a:t>
                      </a:r>
                    </a:p>
                  </a:txBody>
                  <a:tcPr marL="18282" marR="18282" marT="12188" marB="12188" anchor="ctr">
                    <a:lnL>
                      <a:noFill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>
                          <a:effectLst/>
                        </a:rPr>
                        <a:t>Electricity</a:t>
                      </a:r>
                      <a:br>
                        <a:rPr lang="en-US" sz="1200" b="1">
                          <a:effectLst/>
                        </a:rPr>
                      </a:br>
                      <a:r>
                        <a:rPr lang="en-US" sz="1200" b="1">
                          <a:effectLst/>
                        </a:rPr>
                        <a:t>(TWh)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>
                          <a:effectLst/>
                        </a:rPr>
                        <a:t>-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>
                          <a:effectLst/>
                        </a:rPr>
                        <a:t>15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>
                          <a:effectLst/>
                        </a:rPr>
                        <a:t>5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>
                          <a:effectLst/>
                        </a:rPr>
                        <a:t>100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>
                          <a:effectLst/>
                        </a:rPr>
                        <a:t>70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>
                          <a:effectLst/>
                        </a:rPr>
                        <a:t>30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>
                          <a:effectLst/>
                        </a:rPr>
                        <a:t>220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1745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dirty="0">
                          <a:effectLst/>
                        </a:rPr>
                        <a:t>Water</a:t>
                      </a:r>
                      <a:br>
                        <a:rPr lang="en-US" sz="1200" b="1" dirty="0">
                          <a:effectLst/>
                        </a:rPr>
                      </a:br>
                      <a:r>
                        <a:rPr lang="en-US" sz="1200" b="1" dirty="0">
                          <a:effectLst/>
                        </a:rPr>
                        <a:t>(km</a:t>
                      </a:r>
                      <a:r>
                        <a:rPr lang="en-US" sz="1200" b="1" baseline="30000" dirty="0">
                          <a:effectLst/>
                        </a:rPr>
                        <a:t>3</a:t>
                      </a:r>
                      <a:r>
                        <a:rPr lang="en-US" sz="1200" b="1" dirty="0">
                          <a:effectLst/>
                        </a:rPr>
                        <a:t>)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F8F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>
                          <a:effectLst/>
                        </a:rPr>
                        <a:t>10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>
                          <a:effectLst/>
                        </a:rPr>
                        <a:t>-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>
                          <a:effectLst/>
                        </a:rPr>
                        <a:t>200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>
                          <a:effectLst/>
                        </a:rPr>
                        <a:t>10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dirty="0" smtClean="0">
                          <a:effectLst/>
                        </a:rPr>
                        <a:t>80</a:t>
                      </a:r>
                      <a:endParaRPr lang="en-US" sz="1200" dirty="0">
                        <a:effectLst/>
                      </a:endParaRP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dirty="0">
                          <a:effectLst/>
                        </a:rPr>
                        <a:t>100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dirty="0" smtClean="0">
                          <a:effectLst/>
                        </a:rPr>
                        <a:t>400</a:t>
                      </a:r>
                      <a:endParaRPr lang="en-US" sz="1200" dirty="0">
                        <a:effectLst/>
                      </a:endParaRP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215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dirty="0" smtClean="0">
                          <a:effectLst/>
                        </a:rPr>
                        <a:t>Agriculture</a:t>
                      </a:r>
                      <a:r>
                        <a:rPr lang="en-US" sz="1200" b="1" dirty="0">
                          <a:effectLst/>
                        </a:rPr>
                        <a:t/>
                      </a:r>
                      <a:br>
                        <a:rPr lang="en-US" sz="1200" b="1" dirty="0">
                          <a:effectLst/>
                        </a:rPr>
                      </a:br>
                      <a:r>
                        <a:rPr lang="en-US" sz="1200" b="1" dirty="0">
                          <a:effectLst/>
                        </a:rPr>
                        <a:t>(Mt)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FCC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dirty="0">
                          <a:effectLst/>
                        </a:rPr>
                        <a:t>5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dirty="0">
                          <a:effectLst/>
                        </a:rPr>
                        <a:t>-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dirty="0">
                          <a:effectLst/>
                        </a:rPr>
                        <a:t>-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dirty="0">
                          <a:effectLst/>
                        </a:rPr>
                        <a:t>10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dirty="0">
                          <a:effectLst/>
                        </a:rPr>
                        <a:t>5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dirty="0">
                          <a:effectLst/>
                        </a:rPr>
                        <a:t>20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dirty="0" smtClean="0">
                          <a:effectLst/>
                        </a:rPr>
                        <a:t>40</a:t>
                      </a:r>
                      <a:endParaRPr lang="en-US" sz="1200" dirty="0">
                        <a:effectLst/>
                      </a:endParaRP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0" name="Rounded Rectangle 9"/>
          <p:cNvSpPr/>
          <p:nvPr/>
        </p:nvSpPr>
        <p:spPr>
          <a:xfrm>
            <a:off x="3372678" y="5804419"/>
            <a:ext cx="1507720" cy="285748"/>
          </a:xfrm>
          <a:prstGeom prst="roundRect">
            <a:avLst/>
          </a:prstGeom>
          <a:solidFill>
            <a:sysClr val="windowText" lastClr="000000">
              <a:lumMod val="7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761970">
              <a:defRPr/>
            </a:pPr>
            <a:r>
              <a:rPr lang="en-US" sz="1667" kern="0" dirty="0">
                <a:solidFill>
                  <a:prstClr val="white"/>
                </a:solidFill>
                <a:latin typeface="Calibri" panose="020F0502020204030204"/>
              </a:rPr>
              <a:t>Nexus flows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922559" y="5804419"/>
            <a:ext cx="1454791" cy="285748"/>
          </a:xfrm>
          <a:prstGeom prst="roundRect">
            <a:avLst/>
          </a:prstGeom>
          <a:solidFill>
            <a:sysClr val="windowText" lastClr="000000">
              <a:lumMod val="7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761970">
              <a:defRPr/>
            </a:pPr>
            <a:r>
              <a:rPr lang="en-US" sz="1667" kern="0" dirty="0">
                <a:solidFill>
                  <a:prstClr val="white"/>
                </a:solidFill>
                <a:latin typeface="Calibri" panose="020F0502020204030204"/>
              </a:rPr>
              <a:t>Other flows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7962679" y="5804419"/>
            <a:ext cx="727396" cy="285748"/>
          </a:xfrm>
          <a:prstGeom prst="roundRect">
            <a:avLst/>
          </a:prstGeom>
          <a:solidFill>
            <a:sysClr val="windowText" lastClr="000000">
              <a:lumMod val="7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761970">
              <a:defRPr/>
            </a:pPr>
            <a:r>
              <a:rPr lang="en-US" sz="1667" kern="0" dirty="0">
                <a:solidFill>
                  <a:prstClr val="white"/>
                </a:solidFill>
                <a:latin typeface="Calibri" panose="020F0502020204030204"/>
              </a:rPr>
              <a:t>Total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4037469" y="6290745"/>
                <a:ext cx="398763" cy="4104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67" i="1">
                          <a:latin typeface="Cambria Math" panose="02040503050406030204" pitchFamily="18" charset="0"/>
                        </a:rPr>
                        <m:t>𝑍𝑖</m:t>
                      </m:r>
                    </m:oMath>
                  </m:oMathPara>
                </a14:m>
                <a:endParaRPr lang="en-US" sz="2667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4962" y="7548894"/>
                <a:ext cx="500330" cy="492443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6496839" y="6290744"/>
                <a:ext cx="405176" cy="4104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67" i="1">
                          <a:latin typeface="Cambria Math" panose="02040503050406030204" pitchFamily="18" charset="0"/>
                        </a:rPr>
                        <m:t>𝐹𝑖</m:t>
                      </m:r>
                    </m:oMath>
                  </m:oMathPara>
                </a14:m>
                <a:endParaRPr lang="en-US" sz="2667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6207" y="7548893"/>
                <a:ext cx="506742" cy="49244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8168079" y="6286744"/>
                <a:ext cx="270009" cy="4104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67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667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1695" y="7544092"/>
                <a:ext cx="344261" cy="492443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5246895" y="6286744"/>
                <a:ext cx="331821" cy="4104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67" i="1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2667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6274" y="7544092"/>
                <a:ext cx="419987" cy="492443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7315761" y="6290745"/>
                <a:ext cx="331821" cy="4104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67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667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8913" y="7548894"/>
                <a:ext cx="419987" cy="492443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ectangle 22"/>
          <p:cNvSpPr/>
          <p:nvPr/>
        </p:nvSpPr>
        <p:spPr>
          <a:xfrm>
            <a:off x="2754450" y="1887792"/>
            <a:ext cx="4984891" cy="60542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67" dirty="0"/>
              <a:t>The </a:t>
            </a:r>
            <a:r>
              <a:rPr lang="en-US" sz="1667" b="1" u="sng" dirty="0"/>
              <a:t>electric intensity </a:t>
            </a:r>
            <a:r>
              <a:rPr lang="en-US" sz="1667" dirty="0"/>
              <a:t> of the </a:t>
            </a:r>
            <a:r>
              <a:rPr lang="en-US" sz="1667" b="1" u="sng" dirty="0"/>
              <a:t>water system</a:t>
            </a:r>
            <a:r>
              <a:rPr lang="en-US" sz="1667" dirty="0"/>
              <a:t> is said to be </a:t>
            </a:r>
          </a:p>
          <a:p>
            <a:pPr algn="ctr"/>
            <a:r>
              <a:rPr lang="en-US" sz="1667" b="1" u="sng" dirty="0">
                <a:solidFill>
                  <a:srgbClr val="FF0000"/>
                </a:solidFill>
              </a:rPr>
              <a:t>15 TWh / 400 Km</a:t>
            </a:r>
            <a:r>
              <a:rPr lang="en-US" sz="1667" b="1" u="sng" baseline="30000" dirty="0">
                <a:solidFill>
                  <a:srgbClr val="FF0000"/>
                </a:solidFill>
              </a:rPr>
              <a:t>3  </a:t>
            </a:r>
            <a:r>
              <a:rPr lang="en-US" sz="1667" b="1" u="sng" dirty="0">
                <a:solidFill>
                  <a:srgbClr val="FF0000"/>
                </a:solidFill>
              </a:rPr>
              <a:t>=  0.0375 TWh/Km</a:t>
            </a:r>
            <a:r>
              <a:rPr lang="en-US" sz="1667" b="1" u="sng" baseline="30000" dirty="0">
                <a:solidFill>
                  <a:srgbClr val="FF0000"/>
                </a:solidFill>
              </a:rPr>
              <a:t>3</a:t>
            </a:r>
            <a:endParaRPr lang="en-US" sz="1667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9608505" y="2341276"/>
                <a:ext cx="1580048" cy="6151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500" i="1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sz="1500" dirty="0"/>
                  <a:t>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15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sz="15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5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15</m:t>
                              </m:r>
                            </m:e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</m:mr>
                          <m:mr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200</m:t>
                              </m:r>
                            </m:e>
                          </m:mr>
                          <m:mr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1500" dirty="0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30206" y="2809531"/>
                <a:ext cx="1948290" cy="738215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9167472" y="3185494"/>
                <a:ext cx="762068" cy="61036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5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1500" dirty="0"/>
                  <a:t>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15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5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5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20</m:t>
                              </m:r>
                            </m:e>
                          </m:mr>
                          <m:mr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400</m:t>
                              </m:r>
                            </m:e>
                          </m:mr>
                          <m:mr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40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1500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0966" y="3822593"/>
                <a:ext cx="962186" cy="730777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9060596" y="5196316"/>
                <a:ext cx="938206" cy="2308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500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5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500" i="1">
                        <a:latin typeface="Cambria Math" panose="02040503050406030204" pitchFamily="18" charset="0"/>
                      </a:rPr>
                      <m:t>𝑍</m:t>
                    </m:r>
                    <m:sSup>
                      <m:sSupPr>
                        <m:ctrlPr>
                          <a:rPr lang="en-US" sz="15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15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5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sz="15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1500" dirty="0"/>
                  <a:t> =</a:t>
                </a:r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72715" y="6235579"/>
                <a:ext cx="1155381" cy="276999"/>
              </a:xfrm>
              <a:prstGeom prst="rect">
                <a:avLst/>
              </a:prstGeom>
              <a:blipFill rotWithShape="0">
                <a:blip r:embed="rId9"/>
                <a:stretch>
                  <a:fillRect l="-7407" t="-28889" r="-11111" b="-5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10405146" y="3851687"/>
                <a:ext cx="939360" cy="9115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sz="10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0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000" i="1">
                                        <a:latin typeface="Cambria Math" panose="02040503050406030204" pitchFamily="18" charset="0"/>
                                      </a:rPr>
                                      <m:t>220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en-US" sz="10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0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000" i="1">
                                        <a:latin typeface="Cambria Math" panose="02040503050406030204" pitchFamily="18" charset="0"/>
                                      </a:rPr>
                                      <m:t>400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en-US" sz="10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0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000" i="1">
                                        <a:latin typeface="Cambria Math" panose="02040503050406030204" pitchFamily="18" charset="0"/>
                                      </a:rPr>
                                      <m:t>40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86175" y="4622024"/>
                <a:ext cx="1138453" cy="1093761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9849652" y="4180291"/>
                <a:ext cx="546432" cy="2308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5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sz="15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p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1500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1500" dirty="0"/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19582" y="5016349"/>
                <a:ext cx="666593" cy="276999"/>
              </a:xfrm>
              <a:prstGeom prst="rect">
                <a:avLst/>
              </a:prstGeom>
              <a:blipFill rotWithShape="0">
                <a:blip r:embed="rId11"/>
                <a:stretch>
                  <a:fillRect l="-3670" t="-24444" r="-1835" b="-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10084920" y="4855999"/>
                <a:ext cx="1813253" cy="9115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15</m:t>
                                </m:r>
                              </m:e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e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200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1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sz="10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0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000" i="1">
                                        <a:latin typeface="Cambria Math" panose="02040503050406030204" pitchFamily="18" charset="0"/>
                                      </a:rPr>
                                      <m:t>220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en-US" sz="10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0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000" i="1">
                                        <a:latin typeface="Cambria Math" panose="02040503050406030204" pitchFamily="18" charset="0"/>
                                      </a:rPr>
                                      <m:t>400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en-US" sz="10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0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000" i="1">
                                        <a:latin typeface="Cambria Math" panose="02040503050406030204" pitchFamily="18" charset="0"/>
                                      </a:rPr>
                                      <m:t>40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01904" y="5827199"/>
                <a:ext cx="2189317" cy="1093761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/>
              <p:cNvSpPr txBox="1"/>
              <p:nvPr/>
            </p:nvSpPr>
            <p:spPr>
              <a:xfrm>
                <a:off x="9350314" y="5989706"/>
                <a:ext cx="2446054" cy="6150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500" i="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1500" dirty="0"/>
                  <a:t>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15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sz="15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5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0.0375</m:t>
                              </m:r>
                            </m:e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0.125</m:t>
                              </m:r>
                            </m:e>
                          </m:mr>
                          <m:mr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0.0454</m:t>
                              </m:r>
                            </m:e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</m:mr>
                          <m:mr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0.0227</m:t>
                              </m:r>
                            </m:e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1500" dirty="0"/>
              </a:p>
            </p:txBody>
          </p:sp>
        </mc:Choice>
        <mc:Fallback xmlns=""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20377" y="7187647"/>
                <a:ext cx="2996461" cy="738215"/>
              </a:xfrm>
              <a:prstGeom prst="rect">
                <a:avLst/>
              </a:prstGeom>
              <a:blipFill rotWithShape="0">
                <a:blip r:embed="rId13"/>
                <a:stretch>
                  <a:fillRect l="-2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Rectangle 38"/>
          <p:cNvSpPr/>
          <p:nvPr/>
        </p:nvSpPr>
        <p:spPr>
          <a:xfrm>
            <a:off x="2940218" y="3723955"/>
            <a:ext cx="2399378" cy="1824791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40" name="Rectangle 39"/>
          <p:cNvSpPr/>
          <p:nvPr/>
        </p:nvSpPr>
        <p:spPr>
          <a:xfrm>
            <a:off x="8024995" y="3723955"/>
            <a:ext cx="602763" cy="1824791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9646477" y="1883390"/>
                <a:ext cx="1885773" cy="3488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667" b="1" u="sng" dirty="0"/>
                  <a:t>Intensity matrix - </a:t>
                </a:r>
                <a14:m>
                  <m:oMath xmlns:m="http://schemas.openxmlformats.org/officeDocument/2006/math">
                    <m:r>
                      <a:rPr lang="en-US" sz="1667" i="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sz="1667" b="1" u="sng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82059" y="2260068"/>
                <a:ext cx="2450351" cy="400110"/>
              </a:xfrm>
              <a:prstGeom prst="rect">
                <a:avLst/>
              </a:prstGeom>
              <a:blipFill rotWithShape="0">
                <a:blip r:embed="rId14"/>
                <a:stretch>
                  <a:fillRect l="-2736" t="-7692" b="-2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 25"/>
          <p:cNvSpPr/>
          <p:nvPr/>
        </p:nvSpPr>
        <p:spPr>
          <a:xfrm>
            <a:off x="903407" y="1394818"/>
            <a:ext cx="4581254" cy="348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67" dirty="0"/>
              <a:t>The </a:t>
            </a:r>
            <a:r>
              <a:rPr lang="en-US" sz="1667" b="1" u="sng" dirty="0"/>
              <a:t>water system</a:t>
            </a:r>
            <a:r>
              <a:rPr lang="en-US" sz="1667" dirty="0"/>
              <a:t>  demands  </a:t>
            </a:r>
            <a:r>
              <a:rPr lang="en-US" sz="1667" b="1" u="sng" dirty="0">
                <a:solidFill>
                  <a:srgbClr val="FF0000"/>
                </a:solidFill>
              </a:rPr>
              <a:t>15 TWh </a:t>
            </a:r>
            <a:r>
              <a:rPr lang="en-US" sz="1667" dirty="0">
                <a:solidFill>
                  <a:srgbClr val="FF0000"/>
                </a:solidFill>
              </a:rPr>
              <a:t> </a:t>
            </a:r>
            <a:r>
              <a:rPr lang="en-US" sz="1667" dirty="0"/>
              <a:t>of Electricity</a:t>
            </a:r>
          </a:p>
        </p:txBody>
      </p:sp>
      <p:sp>
        <p:nvSpPr>
          <p:cNvPr id="28" name="Rectangle 27"/>
          <p:cNvSpPr/>
          <p:nvPr/>
        </p:nvSpPr>
        <p:spPr>
          <a:xfrm>
            <a:off x="6861845" y="1387952"/>
            <a:ext cx="3005310" cy="348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67" dirty="0"/>
              <a:t>To supply </a:t>
            </a:r>
            <a:r>
              <a:rPr lang="en-US" sz="1667" b="1" u="sng" dirty="0">
                <a:solidFill>
                  <a:srgbClr val="FF0000"/>
                </a:solidFill>
              </a:rPr>
              <a:t>400 Km</a:t>
            </a:r>
            <a:r>
              <a:rPr lang="en-US" sz="1667" b="1" u="sng" baseline="30000" dirty="0">
                <a:solidFill>
                  <a:srgbClr val="FF0000"/>
                </a:solidFill>
              </a:rPr>
              <a:t>3</a:t>
            </a:r>
            <a:r>
              <a:rPr lang="en-US" sz="1667" b="1" dirty="0">
                <a:solidFill>
                  <a:srgbClr val="FF0000"/>
                </a:solidFill>
              </a:rPr>
              <a:t> </a:t>
            </a:r>
            <a:r>
              <a:rPr lang="en-US" sz="1667" dirty="0"/>
              <a:t>of total water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10649128" y="3251776"/>
                <a:ext cx="951927" cy="4069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220</m:t>
                                </m:r>
                              </m:e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400</m:t>
                                </m:r>
                              </m:e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40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78953" y="3902131"/>
                <a:ext cx="1153457" cy="488403"/>
              </a:xfrm>
              <a:prstGeom prst="rect">
                <a:avLst/>
              </a:prstGeom>
              <a:blipFill rotWithShape="0">
                <a:blip r:embed="rId15"/>
                <a:stretch>
                  <a:fillRect t="-1250" b="-11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10246898" y="3344274"/>
                <a:ext cx="349391" cy="2308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5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1500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1500" dirty="0"/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96277" y="4013129"/>
                <a:ext cx="431785" cy="276999"/>
              </a:xfrm>
              <a:prstGeom prst="rect">
                <a:avLst/>
              </a:prstGeom>
              <a:blipFill rotWithShape="0">
                <a:blip r:embed="rId16"/>
                <a:stretch>
                  <a:fillRect l="-7042" t="-21739" r="-253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71933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23" grpId="0"/>
      <p:bldP spid="30" grpId="0"/>
      <p:bldP spid="31" grpId="0"/>
      <p:bldP spid="32" grpId="0"/>
      <p:bldP spid="34" grpId="0"/>
      <p:bldP spid="35" grpId="0"/>
      <p:bldP spid="36" grpId="0"/>
      <p:bldP spid="38" grpId="0"/>
      <p:bldP spid="39" grpId="0" animBg="1"/>
      <p:bldP spid="40" grpId="0" animBg="1"/>
      <p:bldP spid="6" grpId="0"/>
      <p:bldP spid="27" grpId="0"/>
      <p:bldP spid="2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Metis IO – Basic Theory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/>
          </p:nvPr>
        </p:nvGraphicFramePr>
        <p:xfrm>
          <a:off x="1033358" y="2701450"/>
          <a:ext cx="7712095" cy="2929390"/>
        </p:xfrm>
        <a:graphic>
          <a:graphicData uri="http://schemas.openxmlformats.org/drawingml/2006/table">
            <a:tbl>
              <a:tblPr/>
              <a:tblGrid>
                <a:gridCol w="653569"/>
                <a:gridCol w="1176111"/>
                <a:gridCol w="840345"/>
                <a:gridCol w="840345"/>
                <a:gridCol w="840345"/>
                <a:gridCol w="840345"/>
                <a:gridCol w="840345"/>
                <a:gridCol w="840345"/>
                <a:gridCol w="840345"/>
              </a:tblGrid>
              <a:tr h="430954">
                <a:tc rowSpan="2" gridSpan="2">
                  <a:txBody>
                    <a:bodyPr/>
                    <a:lstStyle/>
                    <a:p>
                      <a:pPr algn="ctr" rtl="0" fontAlgn="ctr"/>
                      <a:r>
                        <a:rPr lang="en-US" sz="1200" b="1" dirty="0">
                          <a:effectLst/>
                        </a:rPr>
                        <a:t>Metis IO Table</a:t>
                      </a:r>
                      <a:br>
                        <a:rPr lang="en-US" sz="1200" b="1" dirty="0">
                          <a:effectLst/>
                        </a:rPr>
                      </a:br>
                      <a:r>
                        <a:rPr lang="en-US" sz="1200" b="1" dirty="0">
                          <a:effectLst/>
                        </a:rPr>
                        <a:t>Example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ctr" rtl="0" fontAlgn="ctr"/>
                      <a:r>
                        <a:rPr lang="en-US" sz="1200" b="1" dirty="0">
                          <a:solidFill>
                            <a:srgbClr val="FFFFFF"/>
                          </a:solidFill>
                          <a:effectLst/>
                        </a:rPr>
                        <a:t>Demand </a:t>
                      </a:r>
                      <a:r>
                        <a:rPr lang="en-US" sz="1200" b="1" dirty="0" smtClean="0">
                          <a:solidFill>
                            <a:srgbClr val="FFFFFF"/>
                          </a:solidFill>
                          <a:effectLst/>
                        </a:rPr>
                        <a:t>Sectors</a:t>
                      </a:r>
                      <a:endParaRPr lang="en-US" sz="1200" b="1" dirty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666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521368"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>
                          <a:effectLst/>
                        </a:rPr>
                        <a:t>Electricity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>
                          <a:effectLst/>
                        </a:rPr>
                        <a:t>Water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F8F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dirty="0" smtClean="0">
                          <a:effectLst/>
                        </a:rPr>
                        <a:t>Agriculture</a:t>
                      </a:r>
                      <a:endParaRPr lang="en-US" sz="1200" b="1" dirty="0">
                        <a:effectLst/>
                      </a:endParaRP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FCC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>
                          <a:effectLst/>
                        </a:rPr>
                        <a:t>Industry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>
                          <a:effectLst/>
                        </a:rPr>
                        <a:t>Residential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>
                          <a:effectLst/>
                        </a:rPr>
                        <a:t>Other Sectors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dirty="0">
                          <a:effectLst/>
                        </a:rPr>
                        <a:t>Total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717458">
                <a:tc rowSpan="3">
                  <a:txBody>
                    <a:bodyPr/>
                    <a:lstStyle/>
                    <a:p>
                      <a:pPr algn="ctr" rtl="0" fontAlgn="ctr"/>
                      <a:r>
                        <a:rPr lang="en-US" sz="1200" b="1" dirty="0">
                          <a:solidFill>
                            <a:srgbClr val="FFFFFF"/>
                          </a:solidFill>
                          <a:effectLst/>
                        </a:rPr>
                        <a:t>Supply </a:t>
                      </a:r>
                      <a:r>
                        <a:rPr lang="en-US" sz="1200" b="1" dirty="0" smtClean="0">
                          <a:solidFill>
                            <a:srgbClr val="FFFFFF"/>
                          </a:solidFill>
                          <a:effectLst/>
                        </a:rPr>
                        <a:t>Sectors</a:t>
                      </a:r>
                    </a:p>
                  </a:txBody>
                  <a:tcPr marL="18282" marR="18282" marT="12188" marB="12188" anchor="ctr">
                    <a:lnL>
                      <a:noFill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>
                          <a:effectLst/>
                        </a:rPr>
                        <a:t>Electricity</a:t>
                      </a:r>
                      <a:br>
                        <a:rPr lang="en-US" sz="1200" b="1">
                          <a:effectLst/>
                        </a:rPr>
                      </a:br>
                      <a:r>
                        <a:rPr lang="en-US" sz="1200" b="1">
                          <a:effectLst/>
                        </a:rPr>
                        <a:t>(TWh)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>
                          <a:effectLst/>
                        </a:rPr>
                        <a:t>-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>
                          <a:effectLst/>
                        </a:rPr>
                        <a:t>15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>
                          <a:effectLst/>
                        </a:rPr>
                        <a:t>5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>
                          <a:effectLst/>
                        </a:rPr>
                        <a:t>100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>
                          <a:effectLst/>
                        </a:rPr>
                        <a:t>70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>
                          <a:effectLst/>
                        </a:rPr>
                        <a:t>30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>
                          <a:effectLst/>
                        </a:rPr>
                        <a:t>220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1745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dirty="0">
                          <a:effectLst/>
                        </a:rPr>
                        <a:t>Water</a:t>
                      </a:r>
                      <a:br>
                        <a:rPr lang="en-US" sz="1200" b="1" dirty="0">
                          <a:effectLst/>
                        </a:rPr>
                      </a:br>
                      <a:r>
                        <a:rPr lang="en-US" sz="1200" b="1" dirty="0">
                          <a:effectLst/>
                        </a:rPr>
                        <a:t>(km</a:t>
                      </a:r>
                      <a:r>
                        <a:rPr lang="en-US" sz="1200" b="1" baseline="30000" dirty="0">
                          <a:effectLst/>
                        </a:rPr>
                        <a:t>3</a:t>
                      </a:r>
                      <a:r>
                        <a:rPr lang="en-US" sz="1200" b="1" dirty="0">
                          <a:effectLst/>
                        </a:rPr>
                        <a:t>)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F8F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>
                          <a:effectLst/>
                        </a:rPr>
                        <a:t>10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>
                          <a:effectLst/>
                        </a:rPr>
                        <a:t>-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>
                          <a:effectLst/>
                        </a:rPr>
                        <a:t>200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>
                          <a:effectLst/>
                        </a:rPr>
                        <a:t>10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dirty="0" smtClean="0">
                          <a:effectLst/>
                        </a:rPr>
                        <a:t>80</a:t>
                      </a:r>
                      <a:endParaRPr lang="en-US" sz="1200" dirty="0">
                        <a:effectLst/>
                      </a:endParaRP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dirty="0">
                          <a:effectLst/>
                        </a:rPr>
                        <a:t>100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dirty="0" smtClean="0">
                          <a:effectLst/>
                        </a:rPr>
                        <a:t>400</a:t>
                      </a:r>
                      <a:endParaRPr lang="en-US" sz="1200" dirty="0">
                        <a:effectLst/>
                      </a:endParaRP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215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dirty="0" smtClean="0">
                          <a:effectLst/>
                        </a:rPr>
                        <a:t>Agriculture</a:t>
                      </a:r>
                      <a:r>
                        <a:rPr lang="en-US" sz="1200" b="1" dirty="0">
                          <a:effectLst/>
                        </a:rPr>
                        <a:t/>
                      </a:r>
                      <a:br>
                        <a:rPr lang="en-US" sz="1200" b="1" dirty="0">
                          <a:effectLst/>
                        </a:rPr>
                      </a:br>
                      <a:r>
                        <a:rPr lang="en-US" sz="1200" b="1" dirty="0">
                          <a:effectLst/>
                        </a:rPr>
                        <a:t>(Mt)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FCC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dirty="0">
                          <a:effectLst/>
                        </a:rPr>
                        <a:t>5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dirty="0">
                          <a:effectLst/>
                        </a:rPr>
                        <a:t>-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dirty="0">
                          <a:effectLst/>
                        </a:rPr>
                        <a:t>-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dirty="0">
                          <a:effectLst/>
                        </a:rPr>
                        <a:t>10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dirty="0">
                          <a:effectLst/>
                        </a:rPr>
                        <a:t>5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dirty="0">
                          <a:effectLst/>
                        </a:rPr>
                        <a:t>20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dirty="0" smtClean="0">
                          <a:effectLst/>
                        </a:rPr>
                        <a:t>40</a:t>
                      </a:r>
                      <a:endParaRPr lang="en-US" sz="1200" dirty="0">
                        <a:effectLst/>
                      </a:endParaRP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6" name="Rounded Rectangle 25"/>
          <p:cNvSpPr/>
          <p:nvPr/>
        </p:nvSpPr>
        <p:spPr>
          <a:xfrm>
            <a:off x="1033358" y="1347878"/>
            <a:ext cx="7712095" cy="1208944"/>
          </a:xfrm>
          <a:prstGeom prst="roundRect">
            <a:avLst/>
          </a:prstGeom>
          <a:solidFill>
            <a:srgbClr val="FFC000">
              <a:lumMod val="20000"/>
              <a:lumOff val="80000"/>
            </a:srgbClr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761970">
              <a:defRPr/>
            </a:pPr>
            <a:endParaRPr lang="en-US" sz="1500" kern="0" dirty="0">
              <a:solidFill>
                <a:prstClr val="black"/>
              </a:solidFill>
              <a:latin typeface="Calibri" panose="020F0502020204030204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1260108" y="1865358"/>
                <a:ext cx="842025" cy="2308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15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500" i="1">
                          <a:latin typeface="Cambria Math" panose="02040503050406030204" pitchFamily="18" charset="0"/>
                        </a:rPr>
                        <m:t>𝑍</m:t>
                      </m:r>
                      <m:sSup>
                        <m:sSupPr>
                          <m:ctrlPr>
                            <a:rPr lang="en-US" sz="15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sz="15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p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1500" dirty="0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2129" y="2238429"/>
                <a:ext cx="1020729" cy="276999"/>
              </a:xfrm>
              <a:prstGeom prst="rect">
                <a:avLst/>
              </a:prstGeom>
              <a:blipFill rotWithShape="0">
                <a:blip r:embed="rId11"/>
                <a:stretch>
                  <a:fillRect l="-4192" t="-21739" r="-11377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2335613" y="1865358"/>
                <a:ext cx="644985" cy="2308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i="1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sz="15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500" i="1">
                          <a:latin typeface="Cambria Math" panose="02040503050406030204" pitchFamily="18" charset="0"/>
                        </a:rPr>
                        <m:t>𝐴</m:t>
                      </m:r>
                      <m:acc>
                        <m:accPr>
                          <m:chr m:val="̂"/>
                          <m:ctrlPr>
                            <a:rPr lang="en-US" sz="15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lang="en-US" sz="1500" dirty="0"/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2736" y="2238429"/>
                <a:ext cx="785921" cy="276999"/>
              </a:xfrm>
              <a:prstGeom prst="rect">
                <a:avLst/>
              </a:prstGeom>
              <a:blipFill rotWithShape="0">
                <a:blip r:embed="rId12"/>
                <a:stretch>
                  <a:fillRect l="-6202" t="-21739" r="-43411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3394460" y="1856527"/>
                <a:ext cx="1109919" cy="2354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5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500" i="1">
                          <a:latin typeface="Cambria Math" panose="02040503050406030204" pitchFamily="18" charset="0"/>
                        </a:rPr>
                        <m:t>𝐴</m:t>
                      </m:r>
                      <m:acc>
                        <m:accPr>
                          <m:chr m:val="̂"/>
                          <m:ctrlPr>
                            <a:rPr lang="en-US" sz="15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𝑥𝑖</m:t>
                          </m:r>
                        </m:e>
                      </m:acc>
                      <m:r>
                        <a:rPr lang="en-US" sz="15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500" i="1">
                          <a:latin typeface="Cambria Math" panose="02040503050406030204" pitchFamily="18" charset="0"/>
                        </a:rPr>
                        <m:t>𝐹𝑖</m:t>
                      </m:r>
                    </m:oMath>
                  </m:oMathPara>
                </a14:m>
                <a:endParaRPr lang="en-US" sz="1500" dirty="0"/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3352" y="2227832"/>
                <a:ext cx="1346331" cy="282578"/>
              </a:xfrm>
              <a:prstGeom prst="rect">
                <a:avLst/>
              </a:prstGeom>
              <a:blipFill rotWithShape="0">
                <a:blip r:embed="rId13"/>
                <a:stretch>
                  <a:fillRect l="-1810" t="-17021" r="-2715" b="-8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4728731" y="1861176"/>
                <a:ext cx="1129109" cy="2308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5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500" i="1">
                          <a:latin typeface="Cambria Math" panose="02040503050406030204" pitchFamily="18" charset="0"/>
                        </a:rPr>
                        <m:t>𝐴𝑥</m:t>
                      </m:r>
                      <m:r>
                        <a:rPr lang="en-US" sz="15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5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500" dirty="0"/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4476" y="2233411"/>
                <a:ext cx="1354931" cy="276999"/>
              </a:xfrm>
              <a:prstGeom prst="rect">
                <a:avLst/>
              </a:prstGeom>
              <a:blipFill rotWithShape="0">
                <a:blip r:embed="rId14"/>
                <a:stretch>
                  <a:fillRect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/>
              <p:cNvSpPr txBox="1"/>
              <p:nvPr/>
            </p:nvSpPr>
            <p:spPr>
              <a:xfrm>
                <a:off x="6180973" y="1856526"/>
                <a:ext cx="1298625" cy="2308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5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5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15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500" dirty="0"/>
              </a:p>
            </p:txBody>
          </p:sp>
        </mc:Choice>
        <mc:Fallback xmlns=""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7168" y="2227831"/>
                <a:ext cx="1570110" cy="276999"/>
              </a:xfrm>
              <a:prstGeom prst="rect">
                <a:avLst/>
              </a:prstGeom>
              <a:blipFill rotWithShape="0">
                <a:blip r:embed="rId15"/>
                <a:stretch>
                  <a:fillRect l="-1556" t="-2174" r="-4669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7871670" y="1851279"/>
                <a:ext cx="616836" cy="2308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5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500" i="1">
                          <a:latin typeface="Cambria Math" panose="02040503050406030204" pitchFamily="18" charset="0"/>
                        </a:rPr>
                        <m:t>𝐿𝑓</m:t>
                      </m:r>
                    </m:oMath>
                  </m:oMathPara>
                </a14:m>
                <a:endParaRPr lang="en-US" sz="1500" dirty="0"/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6004" y="2221535"/>
                <a:ext cx="752706" cy="276999"/>
              </a:xfrm>
              <a:prstGeom prst="rect">
                <a:avLst/>
              </a:prstGeom>
              <a:blipFill rotWithShape="0">
                <a:blip r:embed="rId16"/>
                <a:stretch>
                  <a:fillRect l="-3252" r="-9756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Rectangle 43"/>
          <p:cNvSpPr/>
          <p:nvPr/>
        </p:nvSpPr>
        <p:spPr>
          <a:xfrm>
            <a:off x="3643923" y="1407646"/>
            <a:ext cx="2769221" cy="348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67" b="1" u="sng" dirty="0"/>
              <a:t>Connecting the entire system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2935011" y="3694911"/>
            <a:ext cx="2311884" cy="1908929"/>
            <a:chOff x="3522013" y="4433893"/>
            <a:chExt cx="2774261" cy="2290715"/>
          </a:xfrm>
        </p:grpSpPr>
        <p:sp>
          <p:nvSpPr>
            <p:cNvPr id="45" name="Rounded Rectangle 44"/>
            <p:cNvSpPr/>
            <p:nvPr/>
          </p:nvSpPr>
          <p:spPr>
            <a:xfrm>
              <a:off x="3522013" y="4433893"/>
              <a:ext cx="2774261" cy="2290715"/>
            </a:xfrm>
            <a:prstGeom prst="roundRect">
              <a:avLst/>
            </a:prstGeom>
            <a:solidFill>
              <a:schemeClr val="tx1">
                <a:lumMod val="20000"/>
                <a:lumOff val="80000"/>
                <a:alpha val="8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761970">
                <a:defRPr/>
              </a:pPr>
              <a:endParaRPr lang="en-US" sz="1500" kern="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/>
                <p:cNvSpPr txBox="1"/>
                <p:nvPr/>
              </p:nvSpPr>
              <p:spPr>
                <a:xfrm>
                  <a:off x="4683896" y="5035209"/>
                  <a:ext cx="478516" cy="49252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667" i="1">
                            <a:latin typeface="Cambria Math" panose="02040503050406030204" pitchFamily="18" charset="0"/>
                          </a:rPr>
                          <m:t>𝑍𝑖</m:t>
                        </m:r>
                      </m:oMath>
                    </m:oMathPara>
                  </a14:m>
                  <a:endParaRPr lang="en-US" sz="2667" dirty="0"/>
                </a:p>
              </p:txBody>
            </p:sp>
          </mc:Choice>
          <mc:Fallback xmlns="">
            <p:sp>
              <p:nvSpPr>
                <p:cNvPr id="18" name="TextBox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83896" y="5035210"/>
                  <a:ext cx="500330" cy="492443"/>
                </a:xfrm>
                <a:prstGeom prst="rect">
                  <a:avLst/>
                </a:prstGeom>
                <a:blipFill rotWithShape="0"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Rounded Rectangle 9"/>
            <p:cNvSpPr/>
            <p:nvPr/>
          </p:nvSpPr>
          <p:spPr>
            <a:xfrm>
              <a:off x="3976377" y="4656475"/>
              <a:ext cx="1809264" cy="342898"/>
            </a:xfrm>
            <a:prstGeom prst="roundRect">
              <a:avLst/>
            </a:prstGeom>
            <a:solidFill>
              <a:sysClr val="windowText" lastClr="000000">
                <a:lumMod val="7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761970">
                <a:defRPr/>
              </a:pPr>
              <a:r>
                <a:rPr lang="en-US" sz="1667" kern="0" dirty="0">
                  <a:solidFill>
                    <a:prstClr val="white"/>
                  </a:solidFill>
                  <a:latin typeface="Calibri" panose="020F0502020204030204"/>
                </a:rPr>
                <a:t>Nexus flows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5451420" y="3686460"/>
            <a:ext cx="2311884" cy="1908929"/>
            <a:chOff x="6541703" y="4423751"/>
            <a:chExt cx="2774261" cy="2290715"/>
          </a:xfrm>
        </p:grpSpPr>
        <p:sp>
          <p:nvSpPr>
            <p:cNvPr id="46" name="Rounded Rectangle 45"/>
            <p:cNvSpPr/>
            <p:nvPr/>
          </p:nvSpPr>
          <p:spPr>
            <a:xfrm>
              <a:off x="6541703" y="4423751"/>
              <a:ext cx="2774261" cy="2290715"/>
            </a:xfrm>
            <a:prstGeom prst="roundRect">
              <a:avLst/>
            </a:prstGeom>
            <a:solidFill>
              <a:schemeClr val="tx1">
                <a:lumMod val="20000"/>
                <a:lumOff val="80000"/>
                <a:alpha val="8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761970">
                <a:defRPr/>
              </a:pPr>
              <a:endParaRPr lang="en-US" sz="1500" kern="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7097821" y="4656769"/>
              <a:ext cx="1745749" cy="342898"/>
            </a:xfrm>
            <a:prstGeom prst="roundRect">
              <a:avLst/>
            </a:prstGeom>
            <a:solidFill>
              <a:sysClr val="windowText" lastClr="000000">
                <a:lumMod val="7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761970">
                <a:defRPr/>
              </a:pPr>
              <a:r>
                <a:rPr lang="en-US" sz="1667" kern="0" dirty="0">
                  <a:solidFill>
                    <a:prstClr val="white"/>
                  </a:solidFill>
                  <a:latin typeface="Calibri" panose="020F0502020204030204"/>
                </a:rPr>
                <a:t>Other flows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/>
                <p:cNvSpPr txBox="1"/>
                <p:nvPr/>
              </p:nvSpPr>
              <p:spPr>
                <a:xfrm>
                  <a:off x="7796207" y="5035209"/>
                  <a:ext cx="486211" cy="49252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667" i="1">
                            <a:latin typeface="Cambria Math" panose="02040503050406030204" pitchFamily="18" charset="0"/>
                          </a:rPr>
                          <m:t>𝐹𝑖</m:t>
                        </m:r>
                      </m:oMath>
                    </m:oMathPara>
                  </a14:m>
                  <a:endParaRPr lang="en-US" sz="2667" dirty="0"/>
                </a:p>
              </p:txBody>
            </p:sp>
          </mc:Choice>
          <mc:Fallback xmlns="">
            <p:sp>
              <p:nvSpPr>
                <p:cNvPr id="19" name="TextBox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96207" y="5035209"/>
                  <a:ext cx="506742" cy="492443"/>
                </a:xfrm>
                <a:prstGeom prst="rect">
                  <a:avLst/>
                </a:prstGeom>
                <a:blipFill rotWithShape="0"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" name="Group 7"/>
          <p:cNvGrpSpPr/>
          <p:nvPr/>
        </p:nvGrpSpPr>
        <p:grpSpPr>
          <a:xfrm>
            <a:off x="7962679" y="3686460"/>
            <a:ext cx="727396" cy="1908929"/>
            <a:chOff x="9555214" y="4423751"/>
            <a:chExt cx="872875" cy="2290715"/>
          </a:xfrm>
        </p:grpSpPr>
        <p:sp>
          <p:nvSpPr>
            <p:cNvPr id="47" name="Rounded Rectangle 46"/>
            <p:cNvSpPr/>
            <p:nvPr/>
          </p:nvSpPr>
          <p:spPr>
            <a:xfrm>
              <a:off x="9647998" y="4423751"/>
              <a:ext cx="689451" cy="2290715"/>
            </a:xfrm>
            <a:prstGeom prst="roundRect">
              <a:avLst/>
            </a:prstGeom>
            <a:solidFill>
              <a:schemeClr val="tx1">
                <a:lumMod val="20000"/>
                <a:lumOff val="80000"/>
                <a:alpha val="8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761970">
                <a:defRPr/>
              </a:pPr>
              <a:endParaRPr lang="en-US" sz="1500" kern="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9555214" y="4656769"/>
              <a:ext cx="872875" cy="342898"/>
            </a:xfrm>
            <a:prstGeom prst="roundRect">
              <a:avLst/>
            </a:prstGeom>
            <a:solidFill>
              <a:sysClr val="windowText" lastClr="000000">
                <a:lumMod val="7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761970">
                <a:defRPr/>
              </a:pPr>
              <a:r>
                <a:rPr lang="en-US" sz="1667" kern="0" dirty="0">
                  <a:solidFill>
                    <a:prstClr val="white"/>
                  </a:solidFill>
                  <a:latin typeface="Calibri" panose="020F0502020204030204"/>
                </a:rPr>
                <a:t>Total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/>
                <p:cNvSpPr txBox="1"/>
                <p:nvPr/>
              </p:nvSpPr>
              <p:spPr>
                <a:xfrm>
                  <a:off x="9801695" y="5035207"/>
                  <a:ext cx="324011" cy="49252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667" i="1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sz="2667" dirty="0"/>
                </a:p>
              </p:txBody>
            </p:sp>
          </mc:Choice>
          <mc:Fallback xmlns="">
            <p:sp>
              <p:nvSpPr>
                <p:cNvPr id="20" name="TextBox 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01695" y="5035208"/>
                  <a:ext cx="344261" cy="492443"/>
                </a:xfrm>
                <a:prstGeom prst="rect">
                  <a:avLst/>
                </a:prstGeom>
                <a:blipFill rotWithShape="0"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1" name="Rounded Rectangle 50"/>
          <p:cNvSpPr/>
          <p:nvPr/>
        </p:nvSpPr>
        <p:spPr>
          <a:xfrm>
            <a:off x="3831225" y="4706926"/>
            <a:ext cx="4442338" cy="1209611"/>
          </a:xfrm>
          <a:prstGeom prst="roundRect">
            <a:avLst/>
          </a:prstGeom>
          <a:solidFill>
            <a:schemeClr val="tx1">
              <a:lumMod val="20000"/>
              <a:lumOff val="80000"/>
              <a:alpha val="80000"/>
            </a:schemeClr>
          </a:solidFill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761970">
              <a:defRPr/>
            </a:pPr>
            <a:endParaRPr lang="en-US" sz="1500" kern="0" dirty="0">
              <a:solidFill>
                <a:prstClr val="black"/>
              </a:solidFill>
              <a:latin typeface="Calibri" panose="020F0502020204030204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/>
              <p:cNvSpPr txBox="1"/>
              <p:nvPr/>
            </p:nvSpPr>
            <p:spPr>
              <a:xfrm>
                <a:off x="4730298" y="5361540"/>
                <a:ext cx="296684" cy="4104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67" i="1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667" dirty="0"/>
              </a:p>
            </p:txBody>
          </p:sp>
        </mc:Choice>
        <mc:Fallback xmlns="">
          <p:sp>
            <p:nvSpPr>
              <p:cNvPr id="48" name="TextBox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6357" y="6433848"/>
                <a:ext cx="377539" cy="492443"/>
              </a:xfrm>
              <a:prstGeom prst="rect">
                <a:avLst/>
              </a:prstGeom>
              <a:blipFill rotWithShape="0"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Rounded Rectangle 48"/>
          <p:cNvSpPr/>
          <p:nvPr/>
        </p:nvSpPr>
        <p:spPr>
          <a:xfrm>
            <a:off x="4041529" y="4889927"/>
            <a:ext cx="1692153" cy="288613"/>
          </a:xfrm>
          <a:prstGeom prst="roundRect">
            <a:avLst/>
          </a:prstGeom>
          <a:solidFill>
            <a:sysClr val="windowText" lastClr="000000">
              <a:lumMod val="7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761970">
              <a:defRPr/>
            </a:pPr>
            <a:r>
              <a:rPr lang="en-US" sz="1667" kern="0" dirty="0">
                <a:solidFill>
                  <a:prstClr val="white"/>
                </a:solidFill>
                <a:latin typeface="Calibri" panose="020F0502020204030204"/>
              </a:rPr>
              <a:t>Intensity Matrix</a:t>
            </a:r>
          </a:p>
        </p:txBody>
      </p:sp>
      <p:sp>
        <p:nvSpPr>
          <p:cNvPr id="52" name="Rounded Rectangle 51"/>
          <p:cNvSpPr/>
          <p:nvPr/>
        </p:nvSpPr>
        <p:spPr>
          <a:xfrm>
            <a:off x="6071150" y="4889927"/>
            <a:ext cx="1692153" cy="288613"/>
          </a:xfrm>
          <a:prstGeom prst="roundRect">
            <a:avLst/>
          </a:prstGeom>
          <a:solidFill>
            <a:sysClr val="windowText" lastClr="000000">
              <a:lumMod val="7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761970">
              <a:defRPr/>
            </a:pPr>
            <a:r>
              <a:rPr lang="en-US" sz="1667" kern="0" dirty="0">
                <a:solidFill>
                  <a:prstClr val="white"/>
                </a:solidFill>
                <a:latin typeface="Calibri" panose="020F0502020204030204"/>
              </a:rPr>
              <a:t>Leontief Inverse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/>
              <p:cNvSpPr txBox="1"/>
              <p:nvPr/>
            </p:nvSpPr>
            <p:spPr>
              <a:xfrm>
                <a:off x="6632774" y="5361540"/>
                <a:ext cx="265073" cy="4104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67" i="1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2667" dirty="0"/>
              </a:p>
            </p:txBody>
          </p:sp>
        </mc:Choice>
        <mc:Fallback xmlns="">
          <p:sp>
            <p:nvSpPr>
              <p:cNvPr id="53" name="TextBox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9328" y="6433848"/>
                <a:ext cx="340221" cy="492443"/>
              </a:xfrm>
              <a:prstGeom prst="rect">
                <a:avLst/>
              </a:prstGeom>
              <a:blipFill rotWithShape="0"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Content Placeholder 3"/>
          <p:cNvSpPr>
            <a:spLocks noGrp="1"/>
          </p:cNvSpPr>
          <p:nvPr>
            <p:ph sz="quarter" idx="20"/>
          </p:nvPr>
        </p:nvSpPr>
        <p:spPr>
          <a:xfrm>
            <a:off x="887622" y="6107326"/>
            <a:ext cx="7999967" cy="438010"/>
          </a:xfrm>
        </p:spPr>
        <p:txBody>
          <a:bodyPr>
            <a:normAutofit fontScale="77500" lnSpcReduction="20000"/>
          </a:bodyPr>
          <a:lstStyle/>
          <a:p>
            <a:pPr marL="0" indent="0" algn="ctr">
              <a:buNone/>
            </a:pPr>
            <a:r>
              <a:rPr lang="en-US" sz="2000" dirty="0"/>
              <a:t>Any changes in </a:t>
            </a:r>
            <a:r>
              <a:rPr lang="en-US" sz="2000" b="1" dirty="0"/>
              <a:t>Demand</a:t>
            </a:r>
            <a:r>
              <a:rPr lang="en-US" sz="2000" dirty="0"/>
              <a:t>, </a:t>
            </a:r>
            <a:r>
              <a:rPr lang="en-US" sz="2000" b="1" dirty="0"/>
              <a:t>Supply</a:t>
            </a:r>
            <a:r>
              <a:rPr lang="en-US" sz="2000" dirty="0"/>
              <a:t> or </a:t>
            </a:r>
            <a:r>
              <a:rPr lang="en-US" sz="2000" b="1" dirty="0"/>
              <a:t>Intensity</a:t>
            </a:r>
            <a:r>
              <a:rPr lang="en-US" sz="2000" dirty="0"/>
              <a:t> can now be tracked </a:t>
            </a:r>
            <a:r>
              <a:rPr lang="en-US" sz="2000" b="1" dirty="0"/>
              <a:t>throughout the system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/>
              <p:cNvSpPr txBox="1"/>
              <p:nvPr/>
            </p:nvSpPr>
            <p:spPr>
              <a:xfrm>
                <a:off x="5265397" y="4166144"/>
                <a:ext cx="331821" cy="4104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67" i="1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2667" dirty="0"/>
              </a:p>
            </p:txBody>
          </p:sp>
        </mc:Choice>
        <mc:Fallback xmlns="">
          <p:sp>
            <p:nvSpPr>
              <p:cNvPr id="56" name="TextBox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8476" y="4999373"/>
                <a:ext cx="419987" cy="492443"/>
              </a:xfrm>
              <a:prstGeom prst="rect">
                <a:avLst/>
              </a:prstGeom>
              <a:blipFill rotWithShape="0"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/>
              <p:cNvSpPr txBox="1"/>
              <p:nvPr/>
            </p:nvSpPr>
            <p:spPr>
              <a:xfrm>
                <a:off x="7460091" y="4182824"/>
                <a:ext cx="331821" cy="4104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67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667" dirty="0"/>
              </a:p>
            </p:txBody>
          </p:sp>
        </mc:Choice>
        <mc:Fallback xmlns="">
          <p:sp>
            <p:nvSpPr>
              <p:cNvPr id="57" name="TextBox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2109" y="5019388"/>
                <a:ext cx="419987" cy="492443"/>
              </a:xfrm>
              <a:prstGeom prst="rect">
                <a:avLst/>
              </a:prstGeom>
              <a:blipFill rotWithShape="0"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/>
              <p:cNvSpPr txBox="1"/>
              <p:nvPr/>
            </p:nvSpPr>
            <p:spPr>
              <a:xfrm>
                <a:off x="3241641" y="2175879"/>
                <a:ext cx="1391471" cy="2354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500" dirty="0"/>
                  <a:t>(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5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500" i="1">
                            <a:latin typeface="Cambria Math" panose="02040503050406030204" pitchFamily="18" charset="0"/>
                          </a:rPr>
                          <m:t>𝑥𝑖</m:t>
                        </m:r>
                      </m:e>
                    </m:acc>
                    <m:r>
                      <a:rPr lang="en-US" sz="15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5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500" i="1">
                        <a:latin typeface="Cambria Math" panose="02040503050406030204" pitchFamily="18" charset="0"/>
                      </a:rPr>
                      <m:t> , </m:t>
                    </m:r>
                    <m:r>
                      <a:rPr lang="en-US" sz="1500" i="1">
                        <a:latin typeface="Cambria Math" panose="02040503050406030204" pitchFamily="18" charset="0"/>
                      </a:rPr>
                      <m:t>𝐹𝑖</m:t>
                    </m:r>
                    <m:r>
                      <a:rPr lang="en-US" sz="15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500" i="1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1500" dirty="0"/>
                  <a:t> )</a:t>
                </a:r>
              </a:p>
            </p:txBody>
          </p:sp>
        </mc:Choice>
        <mc:Fallback xmlns=""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9968" y="2611054"/>
                <a:ext cx="1713098" cy="282578"/>
              </a:xfrm>
              <a:prstGeom prst="rect">
                <a:avLst/>
              </a:prstGeom>
              <a:blipFill rotWithShape="0">
                <a:blip r:embed="rId24"/>
                <a:stretch>
                  <a:fillRect l="-8185" t="-25532" r="-7829" b="-489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/>
              <p:cNvSpPr txBox="1"/>
              <p:nvPr/>
            </p:nvSpPr>
            <p:spPr>
              <a:xfrm>
                <a:off x="4728730" y="2192557"/>
                <a:ext cx="1129109" cy="2308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500" i="1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sz="15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500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1500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15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5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5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500" dirty="0"/>
              </a:p>
            </p:txBody>
          </p:sp>
        </mc:Choice>
        <mc:Fallback xmlns="">
          <p:sp>
            <p:nvSpPr>
              <p:cNvPr id="55" name="TextBox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4475" y="2631068"/>
                <a:ext cx="1354931" cy="276999"/>
              </a:xfrm>
              <a:prstGeom prst="rect">
                <a:avLst/>
              </a:prstGeom>
              <a:blipFill rotWithShape="0">
                <a:blip r:embed="rId25"/>
                <a:stretch>
                  <a:fillRect l="-4955" t="-2222" r="-4505" b="-3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Rounded Rectangle 57"/>
          <p:cNvSpPr/>
          <p:nvPr/>
        </p:nvSpPr>
        <p:spPr>
          <a:xfrm>
            <a:off x="8957293" y="1758929"/>
            <a:ext cx="3082307" cy="4967587"/>
          </a:xfrm>
          <a:prstGeom prst="roundRect">
            <a:avLst/>
          </a:prstGeom>
          <a:solidFill>
            <a:srgbClr val="FFC000">
              <a:lumMod val="20000"/>
              <a:lumOff val="80000"/>
            </a:srgbClr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761970">
              <a:defRPr/>
            </a:pPr>
            <a:endParaRPr lang="en-US" sz="1500" kern="0" dirty="0">
              <a:solidFill>
                <a:prstClr val="black"/>
              </a:solidFill>
              <a:latin typeface="Calibri" panose="020F0502020204030204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/>
              <p:cNvSpPr txBox="1"/>
              <p:nvPr/>
            </p:nvSpPr>
            <p:spPr>
              <a:xfrm>
                <a:off x="9608505" y="2341276"/>
                <a:ext cx="1580048" cy="6151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500" i="1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sz="1500" dirty="0"/>
                  <a:t>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15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sz="15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5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15</m:t>
                              </m:r>
                            </m:e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</m:mr>
                          <m:mr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200</m:t>
                              </m:r>
                            </m:e>
                          </m:mr>
                          <m:mr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1500" dirty="0"/>
              </a:p>
            </p:txBody>
          </p:sp>
        </mc:Choice>
        <mc:Fallback xmlns="">
          <p:sp>
            <p:nvSpPr>
              <p:cNvPr id="59" name="TextBox 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30206" y="2809531"/>
                <a:ext cx="1948290" cy="738215"/>
              </a:xfrm>
              <a:prstGeom prst="rect">
                <a:avLst/>
              </a:prstGeom>
              <a:blipFill rotWithShape="0"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/>
              <p:cNvSpPr txBox="1"/>
              <p:nvPr/>
            </p:nvSpPr>
            <p:spPr>
              <a:xfrm>
                <a:off x="9167472" y="3185494"/>
                <a:ext cx="762068" cy="61036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5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1500" dirty="0"/>
                  <a:t>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15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5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5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20</m:t>
                              </m:r>
                            </m:e>
                          </m:mr>
                          <m:mr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400</m:t>
                              </m:r>
                            </m:e>
                          </m:mr>
                          <m:mr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40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1500" dirty="0"/>
              </a:p>
            </p:txBody>
          </p:sp>
        </mc:Choice>
        <mc:Fallback xmlns="">
          <p:sp>
            <p:nvSpPr>
              <p:cNvPr id="60" name="TextBox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0966" y="3822593"/>
                <a:ext cx="962186" cy="730777"/>
              </a:xfrm>
              <a:prstGeom prst="rect">
                <a:avLst/>
              </a:prstGeom>
              <a:blipFill rotWithShape="0"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/>
              <p:cNvSpPr txBox="1"/>
              <p:nvPr/>
            </p:nvSpPr>
            <p:spPr>
              <a:xfrm>
                <a:off x="9060596" y="5196316"/>
                <a:ext cx="938206" cy="2308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500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5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500" i="1">
                        <a:latin typeface="Cambria Math" panose="02040503050406030204" pitchFamily="18" charset="0"/>
                      </a:rPr>
                      <m:t>𝑍</m:t>
                    </m:r>
                    <m:sSup>
                      <m:sSupPr>
                        <m:ctrlPr>
                          <a:rPr lang="en-US" sz="15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15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5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sz="15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1500" dirty="0"/>
                  <a:t> =</a:t>
                </a:r>
              </a:p>
            </p:txBody>
          </p:sp>
        </mc:Choice>
        <mc:Fallback xmlns="">
          <p:sp>
            <p:nvSpPr>
              <p:cNvPr id="61" name="TextBox 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72715" y="6235579"/>
                <a:ext cx="1155381" cy="276999"/>
              </a:xfrm>
              <a:prstGeom prst="rect">
                <a:avLst/>
              </a:prstGeom>
              <a:blipFill rotWithShape="0">
                <a:blip r:embed="rId28"/>
                <a:stretch>
                  <a:fillRect l="-7407" t="-28889" r="-11111" b="-5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/>
              <p:cNvSpPr txBox="1"/>
              <p:nvPr/>
            </p:nvSpPr>
            <p:spPr>
              <a:xfrm>
                <a:off x="10405146" y="3851687"/>
                <a:ext cx="939360" cy="9115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sz="10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0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000" i="1">
                                        <a:latin typeface="Cambria Math" panose="02040503050406030204" pitchFamily="18" charset="0"/>
                                      </a:rPr>
                                      <m:t>220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en-US" sz="10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0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000" i="1">
                                        <a:latin typeface="Cambria Math" panose="02040503050406030204" pitchFamily="18" charset="0"/>
                                      </a:rPr>
                                      <m:t>400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en-US" sz="10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0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000" i="1">
                                        <a:latin typeface="Cambria Math" panose="02040503050406030204" pitchFamily="18" charset="0"/>
                                      </a:rPr>
                                      <m:t>40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62" name="TextBox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86175" y="4622024"/>
                <a:ext cx="1138453" cy="1093761"/>
              </a:xfrm>
              <a:prstGeom prst="rect">
                <a:avLst/>
              </a:prstGeom>
              <a:blipFill rotWithShape="0"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/>
              <p:cNvSpPr txBox="1"/>
              <p:nvPr/>
            </p:nvSpPr>
            <p:spPr>
              <a:xfrm>
                <a:off x="9849652" y="4180291"/>
                <a:ext cx="546432" cy="2308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5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sz="15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p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1500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1500" dirty="0"/>
              </a:p>
            </p:txBody>
          </p:sp>
        </mc:Choice>
        <mc:Fallback xmlns="">
          <p:sp>
            <p:nvSpPr>
              <p:cNvPr id="63" name="TextBox 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19582" y="5016349"/>
                <a:ext cx="666593" cy="276999"/>
              </a:xfrm>
              <a:prstGeom prst="rect">
                <a:avLst/>
              </a:prstGeom>
              <a:blipFill rotWithShape="0">
                <a:blip r:embed="rId30"/>
                <a:stretch>
                  <a:fillRect l="-3670" t="-24444" r="-1835" b="-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/>
              <p:cNvSpPr txBox="1"/>
              <p:nvPr/>
            </p:nvSpPr>
            <p:spPr>
              <a:xfrm>
                <a:off x="10084920" y="4855999"/>
                <a:ext cx="1813253" cy="9115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15</m:t>
                                </m:r>
                              </m:e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e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200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1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sz="10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0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000" i="1">
                                        <a:latin typeface="Cambria Math" panose="02040503050406030204" pitchFamily="18" charset="0"/>
                                      </a:rPr>
                                      <m:t>220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en-US" sz="10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0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000" i="1">
                                        <a:latin typeface="Cambria Math" panose="02040503050406030204" pitchFamily="18" charset="0"/>
                                      </a:rPr>
                                      <m:t>400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en-US" sz="10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0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000" i="1">
                                        <a:latin typeface="Cambria Math" panose="02040503050406030204" pitchFamily="18" charset="0"/>
                                      </a:rPr>
                                      <m:t>40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64" name="TextBox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01904" y="5827199"/>
                <a:ext cx="2189317" cy="1093761"/>
              </a:xfrm>
              <a:prstGeom prst="rect">
                <a:avLst/>
              </a:prstGeom>
              <a:blipFill rotWithShape="0"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/>
              <p:cNvSpPr txBox="1"/>
              <p:nvPr/>
            </p:nvSpPr>
            <p:spPr>
              <a:xfrm>
                <a:off x="9350314" y="5989706"/>
                <a:ext cx="2446054" cy="6150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500" i="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1500" dirty="0"/>
                  <a:t>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15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sz="15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5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0.0375</m:t>
                              </m:r>
                            </m:e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0.125</m:t>
                              </m:r>
                            </m:e>
                          </m:mr>
                          <m:mr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0.0454</m:t>
                              </m:r>
                            </m:e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</m:mr>
                          <m:mr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0.0227</m:t>
                              </m:r>
                            </m:e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1500" dirty="0"/>
              </a:p>
            </p:txBody>
          </p:sp>
        </mc:Choice>
        <mc:Fallback xmlns="">
          <p:sp>
            <p:nvSpPr>
              <p:cNvPr id="65" name="TextBox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20377" y="7187647"/>
                <a:ext cx="2996461" cy="738215"/>
              </a:xfrm>
              <a:prstGeom prst="rect">
                <a:avLst/>
              </a:prstGeom>
              <a:blipFill rotWithShape="0">
                <a:blip r:embed="rId32"/>
                <a:stretch>
                  <a:fillRect l="-2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ectangle 65"/>
              <p:cNvSpPr/>
              <p:nvPr/>
            </p:nvSpPr>
            <p:spPr>
              <a:xfrm>
                <a:off x="9646477" y="1883390"/>
                <a:ext cx="1885773" cy="3488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667" b="1" u="sng" dirty="0"/>
                  <a:t>Intensity matrix - </a:t>
                </a:r>
                <a14:m>
                  <m:oMath xmlns:m="http://schemas.openxmlformats.org/officeDocument/2006/math">
                    <m:r>
                      <a:rPr lang="en-US" sz="1667" i="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sz="1667" b="1" u="sng" dirty="0"/>
              </a:p>
            </p:txBody>
          </p:sp>
        </mc:Choice>
        <mc:Fallback xmlns="">
          <p:sp>
            <p:nvSpPr>
              <p:cNvPr id="66" name="Rectangle 6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82059" y="2260068"/>
                <a:ext cx="2450351" cy="400110"/>
              </a:xfrm>
              <a:prstGeom prst="rect">
                <a:avLst/>
              </a:prstGeom>
              <a:blipFill rotWithShape="0">
                <a:blip r:embed="rId33"/>
                <a:stretch>
                  <a:fillRect l="-2736" t="-7692" b="-2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/>
              <p:cNvSpPr txBox="1"/>
              <p:nvPr/>
            </p:nvSpPr>
            <p:spPr>
              <a:xfrm>
                <a:off x="10649128" y="3251776"/>
                <a:ext cx="951927" cy="4069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220</m:t>
                                </m:r>
                              </m:e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400</m:t>
                                </m:r>
                              </m:e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40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67" name="TextBox 6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78953" y="3902131"/>
                <a:ext cx="1153457" cy="488403"/>
              </a:xfrm>
              <a:prstGeom prst="rect">
                <a:avLst/>
              </a:prstGeom>
              <a:blipFill rotWithShape="0">
                <a:blip r:embed="rId34"/>
                <a:stretch>
                  <a:fillRect t="-1250" b="-11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/>
              <p:cNvSpPr txBox="1"/>
              <p:nvPr/>
            </p:nvSpPr>
            <p:spPr>
              <a:xfrm>
                <a:off x="10246898" y="3344274"/>
                <a:ext cx="349391" cy="2308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5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1500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1500" dirty="0"/>
              </a:p>
            </p:txBody>
          </p:sp>
        </mc:Choice>
        <mc:Fallback xmlns="">
          <p:sp>
            <p:nvSpPr>
              <p:cNvPr id="68" name="TextBox 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96277" y="4013129"/>
                <a:ext cx="431785" cy="276999"/>
              </a:xfrm>
              <a:prstGeom prst="rect">
                <a:avLst/>
              </a:prstGeom>
              <a:blipFill rotWithShape="0">
                <a:blip r:embed="rId35"/>
                <a:stretch>
                  <a:fillRect l="-7042" t="-21739" r="-253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15725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8" grpId="0"/>
      <p:bldP spid="29" grpId="0"/>
      <p:bldP spid="33" grpId="0"/>
      <p:bldP spid="37" grpId="0"/>
      <p:bldP spid="42" grpId="0"/>
      <p:bldP spid="43" grpId="0"/>
      <p:bldP spid="44" grpId="0"/>
      <p:bldP spid="51" grpId="0" animBg="1"/>
      <p:bldP spid="48" grpId="0"/>
      <p:bldP spid="49" grpId="0" animBg="1"/>
      <p:bldP spid="52" grpId="0" animBg="1"/>
      <p:bldP spid="53" grpId="0"/>
      <p:bldP spid="54" grpId="0" build="p"/>
      <p:bldP spid="56" grpId="0"/>
      <p:bldP spid="57" grpId="0"/>
      <p:bldP spid="50" grpId="0"/>
      <p:bldP spid="5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981512" y="1357527"/>
            <a:ext cx="2902591" cy="869918"/>
          </a:xfrm>
          <a:prstGeom prst="round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Global Multi-Sector Dynamic Models</a:t>
            </a:r>
            <a:endParaRPr lang="en-US" dirty="0"/>
          </a:p>
          <a:p>
            <a:pPr algn="ctr"/>
            <a:r>
              <a:rPr lang="en-US" dirty="0"/>
              <a:t>(e.g., GCAM)</a:t>
            </a:r>
          </a:p>
        </p:txBody>
      </p:sp>
      <p:pic>
        <p:nvPicPr>
          <p:cNvPr id="27" name="Picture 2" descr="https://lh4.googleusercontent.com/uH5u2EpjMo_KVWPtERWb-MxzKZYe5aRlfwIg01-9PCnf1wmOZJxb3AgGGQCImvKx06TeujmmJmexSOFLp9oYYdwQDMHl3QA-s_3xwV2xiD1b9fWj38qRB9MokXx7gsGxRpelmzHE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62" r="55977"/>
          <a:stretch/>
        </p:blipFill>
        <p:spPr bwMode="auto">
          <a:xfrm>
            <a:off x="4610451" y="2553024"/>
            <a:ext cx="3577107" cy="3883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Left-Right Arrow 2"/>
          <p:cNvSpPr/>
          <p:nvPr/>
        </p:nvSpPr>
        <p:spPr>
          <a:xfrm>
            <a:off x="3590007" y="4247945"/>
            <a:ext cx="848523" cy="387500"/>
          </a:xfrm>
          <a:prstGeom prst="leftRightArrow">
            <a:avLst/>
          </a:prstGeom>
          <a:solidFill>
            <a:schemeClr val="tx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Left-Right Arrow 27"/>
          <p:cNvSpPr/>
          <p:nvPr/>
        </p:nvSpPr>
        <p:spPr>
          <a:xfrm>
            <a:off x="8387340" y="4247945"/>
            <a:ext cx="848523" cy="387500"/>
          </a:xfrm>
          <a:prstGeom prst="leftRightArrow">
            <a:avLst/>
          </a:prstGeom>
          <a:solidFill>
            <a:schemeClr val="tx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6205871" y="2606189"/>
            <a:ext cx="62732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5944778" y="2618225"/>
            <a:ext cx="7264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/>
              <a:t>Metis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4717" y="2790855"/>
            <a:ext cx="2767427" cy="330168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55476" y="2913821"/>
            <a:ext cx="2533107" cy="2923285"/>
          </a:xfrm>
          <a:prstGeom prst="rect">
            <a:avLst/>
          </a:prstGeom>
        </p:spPr>
      </p:pic>
      <p:sp>
        <p:nvSpPr>
          <p:cNvPr id="17" name="Rounded Rectangle 16"/>
          <p:cNvSpPr/>
          <p:nvPr/>
        </p:nvSpPr>
        <p:spPr>
          <a:xfrm>
            <a:off x="4839944" y="1370455"/>
            <a:ext cx="2902591" cy="869918"/>
          </a:xfrm>
          <a:prstGeom prst="round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Aggregated Regional Nexus Model </a:t>
            </a:r>
          </a:p>
          <a:p>
            <a:pPr algn="ctr"/>
            <a:r>
              <a:rPr lang="en-US" dirty="0"/>
              <a:t>(Metis)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8698375" y="1384348"/>
            <a:ext cx="2902591" cy="869918"/>
          </a:xfrm>
          <a:prstGeom prst="round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High-Fidelity Sectoral </a:t>
            </a:r>
            <a:r>
              <a:rPr lang="en-US" dirty="0" smtClean="0"/>
              <a:t>Models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8771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ounded Rectangle 30"/>
          <p:cNvSpPr/>
          <p:nvPr/>
        </p:nvSpPr>
        <p:spPr>
          <a:xfrm>
            <a:off x="1091241" y="1403247"/>
            <a:ext cx="1523944" cy="462129"/>
          </a:xfrm>
          <a:prstGeom prst="round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Metis 1.0</a:t>
            </a:r>
          </a:p>
        </p:txBody>
      </p:sp>
      <p:sp>
        <p:nvSpPr>
          <p:cNvPr id="32" name="Rounded Rectangle 31"/>
          <p:cNvSpPr/>
          <p:nvPr/>
        </p:nvSpPr>
        <p:spPr>
          <a:xfrm>
            <a:off x="3959410" y="1403247"/>
            <a:ext cx="1523944" cy="462129"/>
          </a:xfrm>
          <a:prstGeom prst="round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Metis 2.0</a:t>
            </a:r>
          </a:p>
        </p:txBody>
      </p:sp>
      <p:sp>
        <p:nvSpPr>
          <p:cNvPr id="33" name="Rounded Rectangle 32"/>
          <p:cNvSpPr/>
          <p:nvPr/>
        </p:nvSpPr>
        <p:spPr>
          <a:xfrm>
            <a:off x="6827577" y="1403246"/>
            <a:ext cx="1523944" cy="462129"/>
          </a:xfrm>
          <a:prstGeom prst="round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Metis 3.0</a:t>
            </a:r>
          </a:p>
        </p:txBody>
      </p:sp>
      <p:sp>
        <p:nvSpPr>
          <p:cNvPr id="34" name="Rounded Rectangle 33"/>
          <p:cNvSpPr/>
          <p:nvPr/>
        </p:nvSpPr>
        <p:spPr>
          <a:xfrm>
            <a:off x="9695746" y="1403245"/>
            <a:ext cx="1523944" cy="462129"/>
          </a:xfrm>
          <a:prstGeom prst="round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Metis x</a:t>
            </a:r>
          </a:p>
        </p:txBody>
      </p:sp>
      <p:sp>
        <p:nvSpPr>
          <p:cNvPr id="35" name="Rounded Rectangle 34"/>
          <p:cNvSpPr/>
          <p:nvPr/>
        </p:nvSpPr>
        <p:spPr>
          <a:xfrm>
            <a:off x="1007663" y="3026524"/>
            <a:ext cx="1691097" cy="304527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Charts</a:t>
            </a:r>
          </a:p>
        </p:txBody>
      </p:sp>
      <p:sp>
        <p:nvSpPr>
          <p:cNvPr id="36" name="Rounded Rectangle 35"/>
          <p:cNvSpPr/>
          <p:nvPr/>
        </p:nvSpPr>
        <p:spPr>
          <a:xfrm>
            <a:off x="1007663" y="3689477"/>
            <a:ext cx="1691097" cy="304527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Maps</a:t>
            </a:r>
          </a:p>
        </p:txBody>
      </p:sp>
      <p:sp>
        <p:nvSpPr>
          <p:cNvPr id="37" name="Rounded Rectangle 36"/>
          <p:cNvSpPr/>
          <p:nvPr/>
        </p:nvSpPr>
        <p:spPr>
          <a:xfrm>
            <a:off x="1007663" y="4408729"/>
            <a:ext cx="1691097" cy="61268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Spatial Aggregation</a:t>
            </a:r>
          </a:p>
        </p:txBody>
      </p:sp>
      <p:sp>
        <p:nvSpPr>
          <p:cNvPr id="38" name="Rounded Rectangle 37"/>
          <p:cNvSpPr/>
          <p:nvPr/>
        </p:nvSpPr>
        <p:spPr>
          <a:xfrm>
            <a:off x="3875832" y="3026525"/>
            <a:ext cx="1691097" cy="304527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Links – I/O</a:t>
            </a:r>
          </a:p>
        </p:txBody>
      </p:sp>
      <p:sp>
        <p:nvSpPr>
          <p:cNvPr id="42" name="Rounded Rectangle 41"/>
          <p:cNvSpPr/>
          <p:nvPr/>
        </p:nvSpPr>
        <p:spPr>
          <a:xfrm>
            <a:off x="1144151" y="2316224"/>
            <a:ext cx="1418120" cy="25945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u="sng" dirty="0">
                <a:solidFill>
                  <a:schemeClr val="tx1"/>
                </a:solidFill>
              </a:rPr>
              <a:t>Visualize</a:t>
            </a:r>
          </a:p>
        </p:txBody>
      </p:sp>
      <p:sp>
        <p:nvSpPr>
          <p:cNvPr id="43" name="Rounded Rectangle 42"/>
          <p:cNvSpPr/>
          <p:nvPr/>
        </p:nvSpPr>
        <p:spPr>
          <a:xfrm>
            <a:off x="3875832" y="3689477"/>
            <a:ext cx="1691097" cy="304527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Calibration</a:t>
            </a:r>
          </a:p>
        </p:txBody>
      </p:sp>
      <p:sp>
        <p:nvSpPr>
          <p:cNvPr id="44" name="Rounded Rectangle 43"/>
          <p:cNvSpPr/>
          <p:nvPr/>
        </p:nvSpPr>
        <p:spPr>
          <a:xfrm>
            <a:off x="3875831" y="4339937"/>
            <a:ext cx="1691097" cy="304527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Forecasting</a:t>
            </a:r>
          </a:p>
        </p:txBody>
      </p:sp>
      <p:sp>
        <p:nvSpPr>
          <p:cNvPr id="45" name="Rounded Rectangle 44"/>
          <p:cNvSpPr/>
          <p:nvPr/>
        </p:nvSpPr>
        <p:spPr>
          <a:xfrm>
            <a:off x="4012318" y="2316224"/>
            <a:ext cx="1418120" cy="25945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u="sng" dirty="0">
                <a:solidFill>
                  <a:schemeClr val="tx1"/>
                </a:solidFill>
              </a:rPr>
              <a:t>Link</a:t>
            </a:r>
          </a:p>
        </p:txBody>
      </p:sp>
      <p:sp>
        <p:nvSpPr>
          <p:cNvPr id="46" name="Rounded Rectangle 45"/>
          <p:cNvSpPr/>
          <p:nvPr/>
        </p:nvSpPr>
        <p:spPr>
          <a:xfrm>
            <a:off x="6880489" y="2316224"/>
            <a:ext cx="1418120" cy="25945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u="sng" dirty="0">
                <a:solidFill>
                  <a:schemeClr val="tx1"/>
                </a:solidFill>
              </a:rPr>
              <a:t>Build</a:t>
            </a:r>
          </a:p>
        </p:txBody>
      </p:sp>
      <p:sp>
        <p:nvSpPr>
          <p:cNvPr id="48" name="Rounded Rectangle 47"/>
          <p:cNvSpPr/>
          <p:nvPr/>
        </p:nvSpPr>
        <p:spPr>
          <a:xfrm>
            <a:off x="6744001" y="3020016"/>
            <a:ext cx="1691097" cy="304527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Infrastructure</a:t>
            </a:r>
          </a:p>
        </p:txBody>
      </p:sp>
      <p:sp>
        <p:nvSpPr>
          <p:cNvPr id="49" name="Rounded Rectangle 48"/>
          <p:cNvSpPr/>
          <p:nvPr/>
        </p:nvSpPr>
        <p:spPr>
          <a:xfrm>
            <a:off x="6744001" y="3689477"/>
            <a:ext cx="1691097" cy="304527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Transfers</a:t>
            </a:r>
          </a:p>
        </p:txBody>
      </p:sp>
      <p:sp>
        <p:nvSpPr>
          <p:cNvPr id="50" name="Rounded Rectangle 49"/>
          <p:cNvSpPr/>
          <p:nvPr/>
        </p:nvSpPr>
        <p:spPr>
          <a:xfrm>
            <a:off x="9748657" y="2329455"/>
            <a:ext cx="1418120" cy="25945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0723574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>
          <a:xfrm>
            <a:off x="1399185" y="2074271"/>
            <a:ext cx="1691097" cy="304527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Charts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1396639" y="3043009"/>
            <a:ext cx="1691097" cy="304527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Maps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1396634" y="4985218"/>
            <a:ext cx="1691097" cy="304527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Data Prep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2" name="Rounded Rectangle 51"/>
          <p:cNvSpPr/>
          <p:nvPr/>
        </p:nvSpPr>
        <p:spPr>
          <a:xfrm>
            <a:off x="6185043" y="4806505"/>
            <a:ext cx="5132676" cy="661951"/>
          </a:xfrm>
          <a:prstGeom prst="roundRect">
            <a:avLst/>
          </a:prstGeom>
          <a:solidFill>
            <a:srgbClr val="CDF7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39" indent="-285739">
              <a:buFontTx/>
              <a:buChar char="-"/>
            </a:pPr>
            <a:r>
              <a:rPr lang="en-US" sz="1400" dirty="0">
                <a:solidFill>
                  <a:schemeClr val="tx1"/>
                </a:solidFill>
              </a:rPr>
              <a:t>Read GCAM data</a:t>
            </a:r>
          </a:p>
          <a:p>
            <a:pPr marL="285739" indent="-285739">
              <a:buFontTx/>
              <a:buChar char="-"/>
            </a:pPr>
            <a:r>
              <a:rPr lang="en-US" sz="1400" dirty="0">
                <a:solidFill>
                  <a:schemeClr val="tx1"/>
                </a:solidFill>
              </a:rPr>
              <a:t>Create tables for selected </a:t>
            </a:r>
            <a:r>
              <a:rPr lang="en-US" sz="1400" dirty="0" smtClean="0">
                <a:solidFill>
                  <a:schemeClr val="tx1"/>
                </a:solidFill>
              </a:rPr>
              <a:t>parameters in appropriate format</a:t>
            </a:r>
            <a:endParaRPr lang="en-US" sz="1400" dirty="0">
              <a:solidFill>
                <a:schemeClr val="tx1"/>
              </a:solidFill>
            </a:endParaRPr>
          </a:p>
          <a:p>
            <a:pPr marL="285739" indent="-285739">
              <a:buFontTx/>
              <a:buChar char="-"/>
            </a:pPr>
            <a:r>
              <a:rPr lang="en-US" sz="1400" dirty="0">
                <a:solidFill>
                  <a:schemeClr val="tx1"/>
                </a:solidFill>
              </a:rPr>
              <a:t>Create templates for stakeholder local data</a:t>
            </a:r>
          </a:p>
        </p:txBody>
      </p:sp>
      <p:sp>
        <p:nvSpPr>
          <p:cNvPr id="53" name="Rounded Rectangle 52"/>
          <p:cNvSpPr/>
          <p:nvPr/>
        </p:nvSpPr>
        <p:spPr>
          <a:xfrm>
            <a:off x="6187590" y="1903124"/>
            <a:ext cx="5130134" cy="657306"/>
          </a:xfrm>
          <a:prstGeom prst="roundRect">
            <a:avLst/>
          </a:prstGeom>
          <a:solidFill>
            <a:srgbClr val="CDF7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39" indent="-285739">
              <a:buFontTx/>
              <a:buChar char="-"/>
            </a:pPr>
            <a:r>
              <a:rPr lang="en-US" sz="1400" dirty="0">
                <a:solidFill>
                  <a:schemeClr val="tx1"/>
                </a:solidFill>
              </a:rPr>
              <a:t>Create charts for each region, scenario</a:t>
            </a:r>
          </a:p>
          <a:p>
            <a:pPr marL="285739" indent="-285739">
              <a:buFontTx/>
              <a:buChar char="-"/>
            </a:pPr>
            <a:r>
              <a:rPr lang="en-US" sz="1400" dirty="0">
                <a:solidFill>
                  <a:schemeClr val="tx1"/>
                </a:solidFill>
              </a:rPr>
              <a:t>Create diff-plots to compare scenarios</a:t>
            </a:r>
          </a:p>
          <a:p>
            <a:pPr marL="285739" indent="-285739">
              <a:buFontTx/>
              <a:buChar char="-"/>
            </a:pPr>
            <a:r>
              <a:rPr lang="en-US" sz="1400" dirty="0">
                <a:solidFill>
                  <a:schemeClr val="tx1"/>
                </a:solidFill>
              </a:rPr>
              <a:t>Create combined plots to compare regions</a:t>
            </a:r>
          </a:p>
        </p:txBody>
      </p:sp>
      <p:sp>
        <p:nvSpPr>
          <p:cNvPr id="54" name="Rounded Rectangle 53"/>
          <p:cNvSpPr/>
          <p:nvPr/>
        </p:nvSpPr>
        <p:spPr>
          <a:xfrm>
            <a:off x="6185043" y="2866620"/>
            <a:ext cx="5132681" cy="657306"/>
          </a:xfrm>
          <a:prstGeom prst="roundRect">
            <a:avLst/>
          </a:prstGeom>
          <a:solidFill>
            <a:srgbClr val="CDF7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39" indent="-285739">
              <a:buFontTx/>
              <a:buChar char="-"/>
            </a:pPr>
            <a:r>
              <a:rPr lang="en-US" sz="1400" dirty="0" smtClean="0">
                <a:solidFill>
                  <a:schemeClr val="tx1"/>
                </a:solidFill>
              </a:rPr>
              <a:t>Create maps showing regional and sub-regional boundaries</a:t>
            </a:r>
            <a:endParaRPr lang="en-US" sz="1400" dirty="0">
              <a:solidFill>
                <a:schemeClr val="tx1"/>
              </a:solidFill>
            </a:endParaRPr>
          </a:p>
          <a:p>
            <a:pPr marL="285739" indent="-285739">
              <a:buFontTx/>
              <a:buChar char="-"/>
            </a:pPr>
            <a:r>
              <a:rPr lang="en-US" sz="1400" dirty="0" smtClean="0">
                <a:solidFill>
                  <a:schemeClr val="tx1"/>
                </a:solidFill>
              </a:rPr>
              <a:t>Create raster and polygon maps to show parameters </a:t>
            </a:r>
          </a:p>
          <a:p>
            <a:pPr marL="285739" indent="-285739">
              <a:buFontTx/>
              <a:buChar char="-"/>
            </a:pPr>
            <a:r>
              <a:rPr lang="en-US" sz="1400" dirty="0" smtClean="0">
                <a:solidFill>
                  <a:schemeClr val="tx1"/>
                </a:solidFill>
              </a:rPr>
              <a:t>Create </a:t>
            </a:r>
            <a:r>
              <a:rPr lang="en-US" sz="1400" dirty="0">
                <a:solidFill>
                  <a:schemeClr val="tx1"/>
                </a:solidFill>
              </a:rPr>
              <a:t>diff-maps to compare </a:t>
            </a:r>
            <a:r>
              <a:rPr lang="en-US" sz="1400" dirty="0" smtClean="0">
                <a:solidFill>
                  <a:schemeClr val="tx1"/>
                </a:solidFill>
              </a:rPr>
              <a:t>scenarios</a:t>
            </a: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57" name="Straight Connector 56"/>
          <p:cNvCxnSpPr>
            <a:stCxn id="52" idx="1"/>
            <a:endCxn id="40" idx="3"/>
          </p:cNvCxnSpPr>
          <p:nvPr/>
        </p:nvCxnSpPr>
        <p:spPr>
          <a:xfrm flipH="1">
            <a:off x="3087731" y="5137481"/>
            <a:ext cx="3097312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53" idx="1"/>
            <a:endCxn id="9" idx="3"/>
          </p:cNvCxnSpPr>
          <p:nvPr/>
        </p:nvCxnSpPr>
        <p:spPr>
          <a:xfrm flipH="1" flipV="1">
            <a:off x="3090282" y="2226535"/>
            <a:ext cx="3097308" cy="524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/>
          <p:cNvCxnSpPr>
            <a:stCxn id="54" idx="1"/>
            <a:endCxn id="10" idx="3"/>
          </p:cNvCxnSpPr>
          <p:nvPr/>
        </p:nvCxnSpPr>
        <p:spPr>
          <a:xfrm flipH="1">
            <a:off x="3087736" y="3195273"/>
            <a:ext cx="309730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1" name="Rounded Rectangle 100"/>
          <p:cNvSpPr/>
          <p:nvPr/>
        </p:nvSpPr>
        <p:spPr>
          <a:xfrm>
            <a:off x="3605984" y="4903878"/>
            <a:ext cx="2060800" cy="461484"/>
          </a:xfrm>
          <a:prstGeom prst="roundRect">
            <a:avLst/>
          </a:prstGeom>
          <a:solidFill>
            <a:srgbClr val="FFE7D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39" indent="-285739">
              <a:buFontTx/>
              <a:buChar char="-"/>
            </a:pPr>
            <a:r>
              <a:rPr lang="en-US" sz="1400" dirty="0" smtClean="0">
                <a:solidFill>
                  <a:schemeClr val="tx1"/>
                </a:solidFill>
              </a:rPr>
              <a:t>metis.readgcam.R</a:t>
            </a:r>
          </a:p>
          <a:p>
            <a:pPr marL="285739" indent="-285739">
              <a:buFontTx/>
              <a:buChar char="-"/>
            </a:pPr>
            <a:r>
              <a:rPr lang="en-US" sz="1400" dirty="0">
                <a:solidFill>
                  <a:schemeClr val="tx1"/>
                </a:solidFill>
              </a:rPr>
              <a:t>m</a:t>
            </a:r>
            <a:r>
              <a:rPr lang="en-US" sz="1400" dirty="0" smtClean="0">
                <a:solidFill>
                  <a:schemeClr val="tx1"/>
                </a:solidFill>
              </a:rPr>
              <a:t>etis.prepGrid.R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02" name="Rounded Rectangle 101"/>
          <p:cNvSpPr/>
          <p:nvPr/>
        </p:nvSpPr>
        <p:spPr>
          <a:xfrm>
            <a:off x="3605989" y="2011491"/>
            <a:ext cx="2220506" cy="377526"/>
          </a:xfrm>
          <a:prstGeom prst="roundRect">
            <a:avLst/>
          </a:prstGeom>
          <a:solidFill>
            <a:srgbClr val="FFE7D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39" indent="-285739">
              <a:buFontTx/>
              <a:buChar char="-"/>
            </a:pPr>
            <a:r>
              <a:rPr lang="en-US" sz="1400" dirty="0">
                <a:solidFill>
                  <a:schemeClr val="tx1"/>
                </a:solidFill>
              </a:rPr>
              <a:t>metis.chartsProcess.R</a:t>
            </a:r>
          </a:p>
          <a:p>
            <a:pPr marL="285739" indent="-285739">
              <a:buFontTx/>
              <a:buChar char="-"/>
            </a:pPr>
            <a:r>
              <a:rPr lang="en-US" sz="1400" dirty="0">
                <a:solidFill>
                  <a:schemeClr val="tx1"/>
                </a:solidFill>
              </a:rPr>
              <a:t>metis.chart.R</a:t>
            </a:r>
          </a:p>
        </p:txBody>
      </p:sp>
      <p:sp>
        <p:nvSpPr>
          <p:cNvPr id="103" name="Rounded Rectangle 102"/>
          <p:cNvSpPr/>
          <p:nvPr/>
        </p:nvSpPr>
        <p:spPr>
          <a:xfrm>
            <a:off x="3605987" y="2824423"/>
            <a:ext cx="2217962" cy="741698"/>
          </a:xfrm>
          <a:prstGeom prst="roundRect">
            <a:avLst/>
          </a:prstGeom>
          <a:solidFill>
            <a:srgbClr val="FFE7D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39" indent="-285739">
              <a:buFontTx/>
              <a:buChar char="-"/>
            </a:pPr>
            <a:r>
              <a:rPr lang="en-US" sz="1400" dirty="0" smtClean="0">
                <a:solidFill>
                  <a:schemeClr val="tx1"/>
                </a:solidFill>
              </a:rPr>
              <a:t>metis.boundaries</a:t>
            </a:r>
            <a:endParaRPr lang="en-US" sz="1400" dirty="0">
              <a:solidFill>
                <a:schemeClr val="tx1"/>
              </a:solidFill>
            </a:endParaRPr>
          </a:p>
          <a:p>
            <a:pPr marL="285739" indent="-285739">
              <a:buFontTx/>
              <a:buChar char="-"/>
            </a:pPr>
            <a:r>
              <a:rPr lang="en-US" sz="1400" dirty="0">
                <a:solidFill>
                  <a:schemeClr val="tx1"/>
                </a:solidFill>
              </a:rPr>
              <a:t>metis.mapsProcess.R</a:t>
            </a:r>
          </a:p>
          <a:p>
            <a:pPr marL="285739" indent="-285739">
              <a:buFontTx/>
              <a:buChar char="-"/>
            </a:pPr>
            <a:r>
              <a:rPr lang="en-US" sz="1400" dirty="0">
                <a:solidFill>
                  <a:schemeClr val="tx1"/>
                </a:solidFill>
              </a:rPr>
              <a:t>metis.map.R</a:t>
            </a:r>
          </a:p>
        </p:txBody>
      </p:sp>
      <p:sp>
        <p:nvSpPr>
          <p:cNvPr id="104" name="Rounded Rectangle 103"/>
          <p:cNvSpPr/>
          <p:nvPr/>
        </p:nvSpPr>
        <p:spPr>
          <a:xfrm>
            <a:off x="3932420" y="403887"/>
            <a:ext cx="1418120" cy="25945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u="sng" dirty="0">
                <a:solidFill>
                  <a:schemeClr val="tx1"/>
                </a:solidFill>
              </a:rPr>
              <a:t>Key Functions</a:t>
            </a:r>
          </a:p>
        </p:txBody>
      </p:sp>
      <p:sp>
        <p:nvSpPr>
          <p:cNvPr id="110" name="Rounded Rectangle 109"/>
          <p:cNvSpPr/>
          <p:nvPr/>
        </p:nvSpPr>
        <p:spPr>
          <a:xfrm>
            <a:off x="7620948" y="403887"/>
            <a:ext cx="1418120" cy="25945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u="sng" dirty="0">
                <a:solidFill>
                  <a:schemeClr val="tx1"/>
                </a:solidFill>
              </a:rPr>
              <a:t>Descriptions</a:t>
            </a:r>
          </a:p>
        </p:txBody>
      </p:sp>
      <p:sp>
        <p:nvSpPr>
          <p:cNvPr id="111" name="Rounded Rectangle 110"/>
          <p:cNvSpPr/>
          <p:nvPr/>
        </p:nvSpPr>
        <p:spPr>
          <a:xfrm>
            <a:off x="1586260" y="403887"/>
            <a:ext cx="1418120" cy="25945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u="sng" dirty="0">
                <a:solidFill>
                  <a:schemeClr val="tx1"/>
                </a:solidFill>
              </a:rPr>
              <a:t>Modules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1399186" y="3843009"/>
            <a:ext cx="1691097" cy="61237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Spatial Aggregation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6187591" y="3820545"/>
            <a:ext cx="5132680" cy="758079"/>
          </a:xfrm>
          <a:prstGeom prst="roundRect">
            <a:avLst/>
          </a:prstGeom>
          <a:solidFill>
            <a:srgbClr val="CDF7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39" indent="-285739">
              <a:buFontTx/>
              <a:buChar char="-"/>
            </a:pPr>
            <a:r>
              <a:rPr lang="en-US" sz="1400" dirty="0">
                <a:solidFill>
                  <a:schemeClr val="tx1"/>
                </a:solidFill>
              </a:rPr>
              <a:t>Aggregate gridded data to given boundary </a:t>
            </a:r>
            <a:r>
              <a:rPr lang="en-US" sz="1400" dirty="0" smtClean="0">
                <a:solidFill>
                  <a:schemeClr val="tx1"/>
                </a:solidFill>
              </a:rPr>
              <a:t>shapefile</a:t>
            </a:r>
          </a:p>
          <a:p>
            <a:pPr marL="285739" indent="-285739">
              <a:buFontTx/>
              <a:buChar char="-"/>
            </a:pPr>
            <a:r>
              <a:rPr lang="en-US" sz="1400" dirty="0" smtClean="0">
                <a:solidFill>
                  <a:schemeClr val="tx1"/>
                </a:solidFill>
              </a:rPr>
              <a:t>Overlay grid cells over region boundaries</a:t>
            </a:r>
          </a:p>
          <a:p>
            <a:pPr marL="285739" indent="-285739">
              <a:buFontTx/>
              <a:buChar char="-"/>
            </a:pPr>
            <a:r>
              <a:rPr lang="en-US" sz="1400" dirty="0" smtClean="0">
                <a:solidFill>
                  <a:schemeClr val="tx1"/>
                </a:solidFill>
              </a:rPr>
              <a:t>Get table with lat, lon and which sub-region they lie in</a:t>
            </a: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23" name="Straight Connector 22"/>
          <p:cNvCxnSpPr>
            <a:stCxn id="22" idx="1"/>
            <a:endCxn id="21" idx="3"/>
          </p:cNvCxnSpPr>
          <p:nvPr/>
        </p:nvCxnSpPr>
        <p:spPr>
          <a:xfrm flipH="1" flipV="1">
            <a:off x="3090283" y="4149199"/>
            <a:ext cx="3097308" cy="5038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Rounded Rectangle 23"/>
          <p:cNvSpPr/>
          <p:nvPr/>
        </p:nvSpPr>
        <p:spPr>
          <a:xfrm>
            <a:off x="3605984" y="3928709"/>
            <a:ext cx="2217962" cy="460115"/>
          </a:xfrm>
          <a:prstGeom prst="roundRect">
            <a:avLst/>
          </a:prstGeom>
          <a:solidFill>
            <a:srgbClr val="FFE7D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39" indent="-285739">
              <a:buFontTx/>
              <a:buChar char="-"/>
            </a:pPr>
            <a:r>
              <a:rPr lang="en-US" sz="1400" dirty="0" smtClean="0">
                <a:solidFill>
                  <a:schemeClr val="tx1"/>
                </a:solidFill>
              </a:rPr>
              <a:t>metis.grid2poly</a:t>
            </a:r>
          </a:p>
          <a:p>
            <a:pPr marL="285739" indent="-285739">
              <a:buFontTx/>
              <a:buChar char="-"/>
            </a:pPr>
            <a:r>
              <a:rPr lang="en-US" sz="1400" dirty="0" smtClean="0">
                <a:solidFill>
                  <a:schemeClr val="tx1"/>
                </a:solidFill>
              </a:rPr>
              <a:t>metis.gridByPoly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1396634" y="1116017"/>
            <a:ext cx="1691097" cy="304527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IO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6185043" y="937304"/>
            <a:ext cx="5132676" cy="661951"/>
          </a:xfrm>
          <a:prstGeom prst="roundRect">
            <a:avLst/>
          </a:prstGeom>
          <a:solidFill>
            <a:srgbClr val="CDF7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39" indent="-285739">
              <a:buFontTx/>
              <a:buChar char="-"/>
            </a:pPr>
            <a:r>
              <a:rPr lang="en-US" sz="1400" dirty="0" smtClean="0">
                <a:solidFill>
                  <a:schemeClr val="tx1"/>
                </a:solidFill>
              </a:rPr>
              <a:t>Analyze inter-sectoral links in Input/Output Tables</a:t>
            </a:r>
          </a:p>
          <a:p>
            <a:pPr marL="285739" indent="-285739">
              <a:buFontTx/>
              <a:buChar char="-"/>
            </a:pPr>
            <a:r>
              <a:rPr lang="en-US" sz="1400" dirty="0" smtClean="0">
                <a:solidFill>
                  <a:schemeClr val="tx1"/>
                </a:solidFill>
              </a:rPr>
              <a:t>Produce Sankey diagrams showing inter-sectoral flows</a:t>
            </a:r>
          </a:p>
          <a:p>
            <a:pPr marL="285739" indent="-285739">
              <a:buFontTx/>
              <a:buChar char="-"/>
            </a:pPr>
            <a:r>
              <a:rPr lang="en-US" sz="1400" dirty="0" smtClean="0">
                <a:solidFill>
                  <a:schemeClr val="tx1"/>
                </a:solidFill>
              </a:rPr>
              <a:t>Produce A matrices showing inter-sectoral intensities.</a:t>
            </a: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27" name="Straight Connector 26"/>
          <p:cNvCxnSpPr>
            <a:stCxn id="26" idx="1"/>
            <a:endCxn id="25" idx="3"/>
          </p:cNvCxnSpPr>
          <p:nvPr/>
        </p:nvCxnSpPr>
        <p:spPr>
          <a:xfrm flipH="1">
            <a:off x="3087731" y="1268280"/>
            <a:ext cx="3097312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3605984" y="1034677"/>
            <a:ext cx="2060800" cy="461484"/>
          </a:xfrm>
          <a:prstGeom prst="roundRect">
            <a:avLst/>
          </a:prstGeom>
          <a:solidFill>
            <a:srgbClr val="FFE7D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39" indent="-285739">
              <a:buFontTx/>
              <a:buChar char="-"/>
            </a:pPr>
            <a:r>
              <a:rPr lang="en-US" sz="1400" dirty="0" smtClean="0">
                <a:solidFill>
                  <a:schemeClr val="tx1"/>
                </a:solidFill>
              </a:rPr>
              <a:t>metis.io.R</a:t>
            </a:r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79485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9" name="Straight Connector 118"/>
          <p:cNvCxnSpPr/>
          <p:nvPr/>
        </p:nvCxnSpPr>
        <p:spPr>
          <a:xfrm flipH="1">
            <a:off x="2233903" y="1715822"/>
            <a:ext cx="483816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/>
          <p:nvPr/>
        </p:nvCxnSpPr>
        <p:spPr>
          <a:xfrm flipH="1">
            <a:off x="1928202" y="3100172"/>
            <a:ext cx="483816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Rounded Rectangle 3"/>
          <p:cNvSpPr/>
          <p:nvPr/>
        </p:nvSpPr>
        <p:spPr>
          <a:xfrm>
            <a:off x="4027354" y="1534711"/>
            <a:ext cx="1950973" cy="31200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metis.readgcam.R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811682" y="2804940"/>
            <a:ext cx="2388522" cy="590466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metis.chartsProcess.R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metis.chart.R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1183343" y="1450791"/>
            <a:ext cx="1626705" cy="49986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GCAM database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Query File </a:t>
            </a:r>
          </a:p>
        </p:txBody>
      </p:sp>
      <p:grpSp>
        <p:nvGrpSpPr>
          <p:cNvPr id="39" name="Group 38"/>
          <p:cNvGrpSpPr/>
          <p:nvPr/>
        </p:nvGrpSpPr>
        <p:grpSpPr>
          <a:xfrm>
            <a:off x="6568411" y="2595717"/>
            <a:ext cx="5110739" cy="1441563"/>
            <a:chOff x="5980933" y="1955276"/>
            <a:chExt cx="5110739" cy="1441563"/>
          </a:xfrm>
        </p:grpSpPr>
        <p:grpSp>
          <p:nvGrpSpPr>
            <p:cNvPr id="27" name="Group 26"/>
            <p:cNvGrpSpPr>
              <a:grpSpLocks noChangeAspect="1"/>
            </p:cNvGrpSpPr>
            <p:nvPr/>
          </p:nvGrpSpPr>
          <p:grpSpPr>
            <a:xfrm>
              <a:off x="5980933" y="1955276"/>
              <a:ext cx="5110739" cy="1441563"/>
              <a:chOff x="5870448" y="348048"/>
              <a:chExt cx="5110739" cy="1441563"/>
            </a:xfrm>
          </p:grpSpPr>
          <p:sp>
            <p:nvSpPr>
              <p:cNvPr id="28" name="Rounded Rectangle 27"/>
              <p:cNvSpPr/>
              <p:nvPr/>
            </p:nvSpPr>
            <p:spPr>
              <a:xfrm>
                <a:off x="5870448" y="512763"/>
                <a:ext cx="5110739" cy="1276848"/>
              </a:xfrm>
              <a:prstGeom prst="round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ounded Rectangle 28"/>
              <p:cNvSpPr/>
              <p:nvPr/>
            </p:nvSpPr>
            <p:spPr>
              <a:xfrm>
                <a:off x="8097448" y="348048"/>
                <a:ext cx="802286" cy="518785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600" u="sng" dirty="0">
                    <a:solidFill>
                      <a:schemeClr val="tx1"/>
                    </a:solidFill>
                  </a:rPr>
                  <a:t>Charts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898988" y="2379420"/>
              <a:ext cx="2051833" cy="908648"/>
            </a:xfrm>
            <a:prstGeom prst="rect">
              <a:avLst/>
            </a:prstGeom>
          </p:spPr>
        </p:pic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36636" y="2380000"/>
              <a:ext cx="1206898" cy="908069"/>
            </a:xfrm>
            <a:prstGeom prst="rect">
              <a:avLst/>
            </a:prstGeom>
          </p:spPr>
        </p:pic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508405" y="2379999"/>
              <a:ext cx="1215416" cy="908069"/>
            </a:xfrm>
            <a:prstGeom prst="rect">
              <a:avLst/>
            </a:prstGeom>
          </p:spPr>
        </p:pic>
      </p:grpSp>
      <p:grpSp>
        <p:nvGrpSpPr>
          <p:cNvPr id="45" name="Group 44"/>
          <p:cNvGrpSpPr/>
          <p:nvPr/>
        </p:nvGrpSpPr>
        <p:grpSpPr>
          <a:xfrm>
            <a:off x="6446323" y="936607"/>
            <a:ext cx="5232826" cy="1404084"/>
            <a:chOff x="6025896" y="533680"/>
            <a:chExt cx="5232826" cy="1404084"/>
          </a:xfrm>
        </p:grpSpPr>
        <p:grpSp>
          <p:nvGrpSpPr>
            <p:cNvPr id="21" name="Group 20"/>
            <p:cNvGrpSpPr>
              <a:grpSpLocks noChangeAspect="1"/>
            </p:cNvGrpSpPr>
            <p:nvPr/>
          </p:nvGrpSpPr>
          <p:grpSpPr>
            <a:xfrm>
              <a:off x="6025896" y="533680"/>
              <a:ext cx="5232826" cy="1404084"/>
              <a:chOff x="6062472" y="385527"/>
              <a:chExt cx="5232826" cy="1404084"/>
            </a:xfrm>
          </p:grpSpPr>
          <p:sp>
            <p:nvSpPr>
              <p:cNvPr id="20" name="Rounded Rectangle 19"/>
              <p:cNvSpPr/>
              <p:nvPr/>
            </p:nvSpPr>
            <p:spPr>
              <a:xfrm>
                <a:off x="6062472" y="512763"/>
                <a:ext cx="5232629" cy="1276848"/>
              </a:xfrm>
              <a:prstGeom prst="round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ounded Rectangle 13"/>
              <p:cNvSpPr/>
              <p:nvPr/>
            </p:nvSpPr>
            <p:spPr>
              <a:xfrm>
                <a:off x="7501074" y="385527"/>
                <a:ext cx="1927996" cy="518785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600" u="sng" dirty="0">
                    <a:solidFill>
                      <a:schemeClr val="tx1"/>
                    </a:solidFill>
                  </a:rPr>
                  <a:t>Standardized Tables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Rounded Rectangle 16"/>
              <p:cNvSpPr/>
              <p:nvPr/>
            </p:nvSpPr>
            <p:spPr>
              <a:xfrm>
                <a:off x="6440669" y="666937"/>
                <a:ext cx="1927996" cy="518785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600" dirty="0">
                    <a:solidFill>
                      <a:schemeClr val="tx1"/>
                    </a:solidFill>
                  </a:rPr>
                  <a:t>1. Default Values</a:t>
                </a:r>
              </a:p>
            </p:txBody>
          </p:sp>
          <p:sp>
            <p:nvSpPr>
              <p:cNvPr id="19" name="Rounded Rectangle 18"/>
              <p:cNvSpPr/>
              <p:nvPr/>
            </p:nvSpPr>
            <p:spPr>
              <a:xfrm>
                <a:off x="8792713" y="654656"/>
                <a:ext cx="2502585" cy="518785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600" dirty="0">
                    <a:solidFill>
                      <a:schemeClr val="tx1"/>
                    </a:solidFill>
                  </a:rPr>
                  <a:t>2. Blank Template for users</a:t>
                </a:r>
              </a:p>
            </p:txBody>
          </p:sp>
        </p:grpSp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118007" y="1202417"/>
              <a:ext cx="2372326" cy="638524"/>
            </a:xfrm>
            <a:prstGeom prst="rect">
              <a:avLst/>
            </a:prstGeom>
          </p:spPr>
        </p:pic>
        <p:pic>
          <p:nvPicPr>
            <p:cNvPr id="44" name="Picture 4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821266" y="1196417"/>
              <a:ext cx="2372326" cy="638524"/>
            </a:xfrm>
            <a:prstGeom prst="rect">
              <a:avLst/>
            </a:prstGeom>
          </p:spPr>
        </p:pic>
      </p:grpSp>
      <p:grpSp>
        <p:nvGrpSpPr>
          <p:cNvPr id="47" name="Group 46"/>
          <p:cNvGrpSpPr/>
          <p:nvPr/>
        </p:nvGrpSpPr>
        <p:grpSpPr>
          <a:xfrm>
            <a:off x="633116" y="2450097"/>
            <a:ext cx="2693273" cy="1076986"/>
            <a:chOff x="296232" y="1234871"/>
            <a:chExt cx="2693273" cy="1076986"/>
          </a:xfrm>
        </p:grpSpPr>
        <p:grpSp>
          <p:nvGrpSpPr>
            <p:cNvPr id="25" name="Group 24"/>
            <p:cNvGrpSpPr>
              <a:grpSpLocks noChangeAspect="1"/>
            </p:cNvGrpSpPr>
            <p:nvPr/>
          </p:nvGrpSpPr>
          <p:grpSpPr>
            <a:xfrm>
              <a:off x="296232" y="1234871"/>
              <a:ext cx="2693273" cy="1076986"/>
              <a:chOff x="122496" y="1483334"/>
              <a:chExt cx="2693273" cy="1076986"/>
            </a:xfrm>
          </p:grpSpPr>
          <p:sp>
            <p:nvSpPr>
              <p:cNvPr id="24" name="Rounded Rectangle 23"/>
              <p:cNvSpPr/>
              <p:nvPr/>
            </p:nvSpPr>
            <p:spPr>
              <a:xfrm>
                <a:off x="122496" y="1618488"/>
                <a:ext cx="2643693" cy="941832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ounded Rectangle 22"/>
              <p:cNvSpPr/>
              <p:nvPr/>
            </p:nvSpPr>
            <p:spPr>
              <a:xfrm>
                <a:off x="313184" y="1483334"/>
                <a:ext cx="2502585" cy="518785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600" u="sng" dirty="0">
                    <a:solidFill>
                      <a:schemeClr val="tx1"/>
                    </a:solidFill>
                  </a:rPr>
                  <a:t>Any Standardized Table</a:t>
                </a:r>
              </a:p>
            </p:txBody>
          </p:sp>
        </p:grpSp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05155" y="1618502"/>
              <a:ext cx="2372326" cy="638524"/>
            </a:xfrm>
            <a:prstGeom prst="rect">
              <a:avLst/>
            </a:prstGeom>
          </p:spPr>
        </p:pic>
      </p:grpSp>
      <p:cxnSp>
        <p:nvCxnSpPr>
          <p:cNvPr id="83" name="Elbow Connector 82"/>
          <p:cNvCxnSpPr>
            <a:endCxn id="24" idx="0"/>
          </p:cNvCxnSpPr>
          <p:nvPr/>
        </p:nvCxnSpPr>
        <p:spPr>
          <a:xfrm rot="10800000" flipV="1">
            <a:off x="1954964" y="2084919"/>
            <a:ext cx="4491163" cy="500332"/>
          </a:xfrm>
          <a:prstGeom prst="bentConnector2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4133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2" name="Straight Connector 91"/>
          <p:cNvCxnSpPr/>
          <p:nvPr/>
        </p:nvCxnSpPr>
        <p:spPr>
          <a:xfrm flipH="1">
            <a:off x="2088134" y="1488934"/>
            <a:ext cx="734543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2" name="Straight Connector 121"/>
          <p:cNvCxnSpPr/>
          <p:nvPr/>
        </p:nvCxnSpPr>
        <p:spPr>
          <a:xfrm flipH="1">
            <a:off x="3285953" y="5228134"/>
            <a:ext cx="483816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/>
          <p:nvPr/>
        </p:nvCxnSpPr>
        <p:spPr>
          <a:xfrm flipH="1">
            <a:off x="2394749" y="3333638"/>
            <a:ext cx="483816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Rounded Rectangle 5"/>
          <p:cNvSpPr/>
          <p:nvPr/>
        </p:nvSpPr>
        <p:spPr>
          <a:xfrm>
            <a:off x="4053875" y="3044925"/>
            <a:ext cx="2099098" cy="59769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</a:t>
            </a:r>
            <a:r>
              <a:rPr lang="en-US" dirty="0" smtClean="0">
                <a:solidFill>
                  <a:schemeClr val="tx1"/>
                </a:solidFill>
              </a:rPr>
              <a:t>etis.boundaries.R metis.grid2poly.R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4077662" y="4953138"/>
            <a:ext cx="2427919" cy="53673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metis.mapsProcess.R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metis.maps.R</a:t>
            </a:r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52" name="Group 51"/>
          <p:cNvGrpSpPr/>
          <p:nvPr/>
        </p:nvGrpSpPr>
        <p:grpSpPr>
          <a:xfrm>
            <a:off x="412411" y="2614963"/>
            <a:ext cx="3384404" cy="1437350"/>
            <a:chOff x="37949" y="2526164"/>
            <a:chExt cx="3384404" cy="1437350"/>
          </a:xfrm>
        </p:grpSpPr>
        <p:sp>
          <p:nvSpPr>
            <p:cNvPr id="49" name="Rounded Rectangle 48"/>
            <p:cNvSpPr/>
            <p:nvPr/>
          </p:nvSpPr>
          <p:spPr>
            <a:xfrm>
              <a:off x="37949" y="2526164"/>
              <a:ext cx="3299611" cy="1437350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1" name="Picture 40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43" t="20175" r="33076" b="20825"/>
            <a:stretch/>
          </p:blipFill>
          <p:spPr>
            <a:xfrm>
              <a:off x="2271392" y="2999529"/>
              <a:ext cx="893902" cy="872374"/>
            </a:xfrm>
            <a:prstGeom prst="rect">
              <a:avLst/>
            </a:prstGeom>
          </p:spPr>
        </p:pic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2048" y="3208549"/>
              <a:ext cx="1999767" cy="546105"/>
            </a:xfrm>
            <a:prstGeom prst="rect">
              <a:avLst/>
            </a:prstGeom>
          </p:spPr>
        </p:pic>
        <p:sp>
          <p:nvSpPr>
            <p:cNvPr id="50" name="Rounded Rectangle 49"/>
            <p:cNvSpPr/>
            <p:nvPr/>
          </p:nvSpPr>
          <p:spPr>
            <a:xfrm>
              <a:off x="165603" y="2650348"/>
              <a:ext cx="1702982" cy="518785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u="sng" dirty="0">
                  <a:solidFill>
                    <a:schemeClr val="tx1"/>
                  </a:solidFill>
                </a:rPr>
                <a:t>Any Standardized Grid Table</a:t>
              </a:r>
            </a:p>
          </p:txBody>
        </p:sp>
        <p:sp>
          <p:nvSpPr>
            <p:cNvPr id="51" name="Rounded Rectangle 50"/>
            <p:cNvSpPr/>
            <p:nvPr/>
          </p:nvSpPr>
          <p:spPr>
            <a:xfrm>
              <a:off x="2014332" y="2565580"/>
              <a:ext cx="1408021" cy="518785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u="sng" dirty="0">
                  <a:solidFill>
                    <a:schemeClr val="tx1"/>
                  </a:solidFill>
                </a:rPr>
                <a:t>Any Shapefile</a:t>
              </a:r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6484360" y="2659572"/>
            <a:ext cx="5297126" cy="1391220"/>
            <a:chOff x="6675120" y="3744424"/>
            <a:chExt cx="5297126" cy="1391220"/>
          </a:xfrm>
        </p:grpSpPr>
        <p:grpSp>
          <p:nvGrpSpPr>
            <p:cNvPr id="61" name="Group 60"/>
            <p:cNvGrpSpPr>
              <a:grpSpLocks noChangeAspect="1"/>
            </p:cNvGrpSpPr>
            <p:nvPr/>
          </p:nvGrpSpPr>
          <p:grpSpPr>
            <a:xfrm>
              <a:off x="6675120" y="3744424"/>
              <a:ext cx="5297126" cy="1391220"/>
              <a:chOff x="5998172" y="394540"/>
              <a:chExt cx="5297126" cy="1391220"/>
            </a:xfrm>
          </p:grpSpPr>
          <p:sp>
            <p:nvSpPr>
              <p:cNvPr id="64" name="Rounded Rectangle 63"/>
              <p:cNvSpPr/>
              <p:nvPr/>
            </p:nvSpPr>
            <p:spPr>
              <a:xfrm>
                <a:off x="5998172" y="512763"/>
                <a:ext cx="5297126" cy="1272997"/>
              </a:xfrm>
              <a:prstGeom prst="round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ounded Rectangle 64"/>
              <p:cNvSpPr/>
              <p:nvPr/>
            </p:nvSpPr>
            <p:spPr>
              <a:xfrm>
                <a:off x="7364910" y="394540"/>
                <a:ext cx="2621042" cy="518785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600" u="sng" dirty="0">
                    <a:solidFill>
                      <a:schemeClr val="tx1"/>
                    </a:solidFill>
                  </a:rPr>
                  <a:t>Standardized Polygon Tables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6" name="Rounded Rectangle 65"/>
              <p:cNvSpPr/>
              <p:nvPr/>
            </p:nvSpPr>
            <p:spPr>
              <a:xfrm>
                <a:off x="6440669" y="666937"/>
                <a:ext cx="1927996" cy="518785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600" dirty="0">
                    <a:solidFill>
                      <a:schemeClr val="tx1"/>
                    </a:solidFill>
                  </a:rPr>
                  <a:t>1. Default Values</a:t>
                </a:r>
              </a:p>
            </p:txBody>
          </p:sp>
          <p:sp>
            <p:nvSpPr>
              <p:cNvPr id="67" name="Rounded Rectangle 66"/>
              <p:cNvSpPr/>
              <p:nvPr/>
            </p:nvSpPr>
            <p:spPr>
              <a:xfrm>
                <a:off x="8792713" y="654656"/>
                <a:ext cx="2502585" cy="518785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600" dirty="0">
                    <a:solidFill>
                      <a:schemeClr val="tx1"/>
                    </a:solidFill>
                  </a:rPr>
                  <a:t>2. Blank Template for users</a:t>
                </a:r>
              </a:p>
            </p:txBody>
          </p:sp>
        </p:grpSp>
        <p:pic>
          <p:nvPicPr>
            <p:cNvPr id="68" name="Picture 6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85116" y="4408939"/>
              <a:ext cx="2397702" cy="659486"/>
            </a:xfrm>
            <a:prstGeom prst="rect">
              <a:avLst/>
            </a:prstGeom>
          </p:spPr>
        </p:pic>
        <p:pic>
          <p:nvPicPr>
            <p:cNvPr id="69" name="Picture 6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521182" y="4397724"/>
              <a:ext cx="2397702" cy="659486"/>
            </a:xfrm>
            <a:prstGeom prst="rect">
              <a:avLst/>
            </a:prstGeom>
          </p:spPr>
        </p:pic>
      </p:grpSp>
      <p:grpSp>
        <p:nvGrpSpPr>
          <p:cNvPr id="70" name="Group 69"/>
          <p:cNvGrpSpPr/>
          <p:nvPr/>
        </p:nvGrpSpPr>
        <p:grpSpPr>
          <a:xfrm>
            <a:off x="438329" y="4431300"/>
            <a:ext cx="3389190" cy="1593669"/>
            <a:chOff x="37949" y="2526163"/>
            <a:chExt cx="3389190" cy="1593669"/>
          </a:xfrm>
        </p:grpSpPr>
        <p:sp>
          <p:nvSpPr>
            <p:cNvPr id="71" name="Rounded Rectangle 70"/>
            <p:cNvSpPr/>
            <p:nvPr/>
          </p:nvSpPr>
          <p:spPr>
            <a:xfrm>
              <a:off x="37949" y="2526163"/>
              <a:ext cx="3299611" cy="1593669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2" name="Picture 71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43" t="20175" r="33076" b="20825"/>
            <a:stretch/>
          </p:blipFill>
          <p:spPr>
            <a:xfrm>
              <a:off x="2262760" y="3157338"/>
              <a:ext cx="893902" cy="872374"/>
            </a:xfrm>
            <a:prstGeom prst="rect">
              <a:avLst/>
            </a:prstGeom>
          </p:spPr>
        </p:pic>
        <p:pic>
          <p:nvPicPr>
            <p:cNvPr id="73" name="Picture 7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2048" y="3208549"/>
              <a:ext cx="1999767" cy="546105"/>
            </a:xfrm>
            <a:prstGeom prst="rect">
              <a:avLst/>
            </a:prstGeom>
          </p:spPr>
        </p:pic>
        <p:sp>
          <p:nvSpPr>
            <p:cNvPr id="74" name="Rounded Rectangle 73"/>
            <p:cNvSpPr/>
            <p:nvPr/>
          </p:nvSpPr>
          <p:spPr>
            <a:xfrm>
              <a:off x="165603" y="2650348"/>
              <a:ext cx="1702982" cy="518785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u="sng" dirty="0">
                  <a:solidFill>
                    <a:schemeClr val="tx1"/>
                  </a:solidFill>
                </a:rPr>
                <a:t>Any Standardized Polygon Table</a:t>
              </a:r>
            </a:p>
          </p:txBody>
        </p:sp>
        <p:sp>
          <p:nvSpPr>
            <p:cNvPr id="75" name="Rounded Rectangle 74"/>
            <p:cNvSpPr/>
            <p:nvPr/>
          </p:nvSpPr>
          <p:spPr>
            <a:xfrm>
              <a:off x="2019118" y="2610405"/>
              <a:ext cx="1408021" cy="518785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u="sng" dirty="0">
                  <a:solidFill>
                    <a:schemeClr val="tx1"/>
                  </a:solidFill>
                </a:rPr>
                <a:t>Polygon Shapefile</a:t>
              </a:r>
            </a:p>
          </p:txBody>
        </p:sp>
      </p:grpSp>
      <p:cxnSp>
        <p:nvCxnSpPr>
          <p:cNvPr id="96" name="Elbow Connector 95"/>
          <p:cNvCxnSpPr>
            <a:stCxn id="64" idx="2"/>
            <a:endCxn id="71" idx="0"/>
          </p:cNvCxnSpPr>
          <p:nvPr/>
        </p:nvCxnSpPr>
        <p:spPr>
          <a:xfrm rot="5400000">
            <a:off x="5420275" y="718652"/>
            <a:ext cx="380508" cy="7044788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 flipH="1">
            <a:off x="9637903" y="4050792"/>
            <a:ext cx="1" cy="64922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0" name="Group 79"/>
          <p:cNvGrpSpPr/>
          <p:nvPr/>
        </p:nvGrpSpPr>
        <p:grpSpPr>
          <a:xfrm>
            <a:off x="8044976" y="4544893"/>
            <a:ext cx="3537423" cy="2047818"/>
            <a:chOff x="6468392" y="5158638"/>
            <a:chExt cx="3537423" cy="2047818"/>
          </a:xfrm>
        </p:grpSpPr>
        <p:grpSp>
          <p:nvGrpSpPr>
            <p:cNvPr id="54" name="Group 53"/>
            <p:cNvGrpSpPr>
              <a:grpSpLocks noChangeAspect="1"/>
            </p:cNvGrpSpPr>
            <p:nvPr/>
          </p:nvGrpSpPr>
          <p:grpSpPr>
            <a:xfrm>
              <a:off x="6468392" y="5158638"/>
              <a:ext cx="3537423" cy="2047818"/>
              <a:chOff x="6220834" y="474573"/>
              <a:chExt cx="3537423" cy="2047818"/>
            </a:xfrm>
          </p:grpSpPr>
          <p:sp>
            <p:nvSpPr>
              <p:cNvPr id="58" name="Rounded Rectangle 57"/>
              <p:cNvSpPr/>
              <p:nvPr/>
            </p:nvSpPr>
            <p:spPr>
              <a:xfrm>
                <a:off x="6220834" y="512763"/>
                <a:ext cx="3537423" cy="2009628"/>
              </a:xfrm>
              <a:prstGeom prst="round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ounded Rectangle 58"/>
              <p:cNvSpPr/>
              <p:nvPr/>
            </p:nvSpPr>
            <p:spPr>
              <a:xfrm>
                <a:off x="7588402" y="474573"/>
                <a:ext cx="802286" cy="344396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600" u="sng" dirty="0">
                    <a:solidFill>
                      <a:schemeClr val="tx1"/>
                    </a:solidFill>
                  </a:rPr>
                  <a:t>Maps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78" name="Rounded Rectangle 77"/>
            <p:cNvSpPr/>
            <p:nvPr/>
          </p:nvSpPr>
          <p:spPr>
            <a:xfrm>
              <a:off x="6852623" y="5429204"/>
              <a:ext cx="1125701" cy="321534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>
                  <a:solidFill>
                    <a:schemeClr val="tx1"/>
                  </a:solidFill>
                </a:rPr>
                <a:t>1. Gridded</a:t>
              </a:r>
            </a:p>
          </p:txBody>
        </p:sp>
        <p:sp>
          <p:nvSpPr>
            <p:cNvPr id="79" name="Rounded Rectangle 78"/>
            <p:cNvSpPr/>
            <p:nvPr/>
          </p:nvSpPr>
          <p:spPr>
            <a:xfrm>
              <a:off x="8490616" y="5438568"/>
              <a:ext cx="1197570" cy="328485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>
                  <a:solidFill>
                    <a:schemeClr val="tx1"/>
                  </a:solidFill>
                </a:rPr>
                <a:t>2. Polygons</a:t>
              </a:r>
            </a:p>
          </p:txBody>
        </p:sp>
      </p:grpSp>
      <p:sp>
        <p:nvSpPr>
          <p:cNvPr id="62" name="Rounded Rectangle 61"/>
          <p:cNvSpPr/>
          <p:nvPr/>
        </p:nvSpPr>
        <p:spPr>
          <a:xfrm>
            <a:off x="4053875" y="1295373"/>
            <a:ext cx="2099098" cy="38712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metis.prepGrid.R</a:t>
            </a:r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6484360" y="599763"/>
            <a:ext cx="5297126" cy="1391220"/>
            <a:chOff x="6703816" y="1349571"/>
            <a:chExt cx="5297126" cy="1391220"/>
          </a:xfrm>
        </p:grpSpPr>
        <p:grpSp>
          <p:nvGrpSpPr>
            <p:cNvPr id="81" name="Group 80"/>
            <p:cNvGrpSpPr>
              <a:grpSpLocks noChangeAspect="1"/>
            </p:cNvGrpSpPr>
            <p:nvPr/>
          </p:nvGrpSpPr>
          <p:grpSpPr>
            <a:xfrm>
              <a:off x="6703816" y="1349571"/>
              <a:ext cx="5297126" cy="1391220"/>
              <a:chOff x="5998172" y="394540"/>
              <a:chExt cx="5297126" cy="1391220"/>
            </a:xfrm>
          </p:grpSpPr>
          <p:sp>
            <p:nvSpPr>
              <p:cNvPr id="85" name="Rounded Rectangle 84"/>
              <p:cNvSpPr/>
              <p:nvPr/>
            </p:nvSpPr>
            <p:spPr>
              <a:xfrm>
                <a:off x="5998172" y="512763"/>
                <a:ext cx="5297126" cy="1272997"/>
              </a:xfrm>
              <a:prstGeom prst="round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ounded Rectangle 85"/>
              <p:cNvSpPr/>
              <p:nvPr/>
            </p:nvSpPr>
            <p:spPr>
              <a:xfrm>
                <a:off x="7364910" y="394540"/>
                <a:ext cx="2621042" cy="518785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600" u="sng" dirty="0">
                    <a:solidFill>
                      <a:schemeClr val="tx1"/>
                    </a:solidFill>
                  </a:rPr>
                  <a:t>Standardized </a:t>
                </a:r>
                <a:r>
                  <a:rPr lang="en-US" sz="1600" u="sng" dirty="0" smtClean="0">
                    <a:solidFill>
                      <a:schemeClr val="tx1"/>
                    </a:solidFill>
                  </a:rPr>
                  <a:t>Grid </a:t>
                </a:r>
                <a:r>
                  <a:rPr lang="en-US" sz="1600" u="sng" dirty="0">
                    <a:solidFill>
                      <a:schemeClr val="tx1"/>
                    </a:solidFill>
                  </a:rPr>
                  <a:t>Tables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7" name="Rounded Rectangle 86"/>
              <p:cNvSpPr/>
              <p:nvPr/>
            </p:nvSpPr>
            <p:spPr>
              <a:xfrm>
                <a:off x="6440669" y="666937"/>
                <a:ext cx="1927996" cy="518785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600" dirty="0">
                    <a:solidFill>
                      <a:schemeClr val="tx1"/>
                    </a:solidFill>
                  </a:rPr>
                  <a:t>1. Default Values</a:t>
                </a:r>
              </a:p>
            </p:txBody>
          </p:sp>
          <p:sp>
            <p:nvSpPr>
              <p:cNvPr id="88" name="Rounded Rectangle 87"/>
              <p:cNvSpPr/>
              <p:nvPr/>
            </p:nvSpPr>
            <p:spPr>
              <a:xfrm>
                <a:off x="8792713" y="654656"/>
                <a:ext cx="2502585" cy="518785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600" dirty="0">
                    <a:solidFill>
                      <a:schemeClr val="tx1"/>
                    </a:solidFill>
                  </a:rPr>
                  <a:t>2. Blank Template for users</a:t>
                </a:r>
              </a:p>
            </p:txBody>
          </p:sp>
        </p:grpSp>
        <p:pic>
          <p:nvPicPr>
            <p:cNvPr id="90" name="Picture 8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07678" y="2003480"/>
              <a:ext cx="2386399" cy="651688"/>
            </a:xfrm>
            <a:prstGeom prst="rect">
              <a:avLst/>
            </a:prstGeom>
          </p:spPr>
        </p:pic>
        <p:pic>
          <p:nvPicPr>
            <p:cNvPr id="91" name="Picture 9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16806" y="2002871"/>
              <a:ext cx="2386399" cy="651688"/>
            </a:xfrm>
            <a:prstGeom prst="rect">
              <a:avLst/>
            </a:prstGeom>
          </p:spPr>
        </p:pic>
      </p:grpSp>
      <p:cxnSp>
        <p:nvCxnSpPr>
          <p:cNvPr id="93" name="Elbow Connector 92"/>
          <p:cNvCxnSpPr>
            <a:stCxn id="85" idx="2"/>
            <a:endCxn id="49" idx="0"/>
          </p:cNvCxnSpPr>
          <p:nvPr/>
        </p:nvCxnSpPr>
        <p:spPr>
          <a:xfrm rot="5400000">
            <a:off x="5285580" y="-1232380"/>
            <a:ext cx="623980" cy="7070706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4" name="Rounded Rectangle 93"/>
          <p:cNvSpPr/>
          <p:nvPr/>
        </p:nvSpPr>
        <p:spPr>
          <a:xfrm>
            <a:off x="1444299" y="1240945"/>
            <a:ext cx="1626705" cy="49986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Raw gridded data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46662" y="5133836"/>
            <a:ext cx="947641" cy="138405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70526" y="5121665"/>
            <a:ext cx="953607" cy="139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418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" name="Straight Connector 51"/>
          <p:cNvCxnSpPr/>
          <p:nvPr/>
        </p:nvCxnSpPr>
        <p:spPr>
          <a:xfrm flipH="1">
            <a:off x="2056017" y="1314209"/>
            <a:ext cx="626183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/>
          <p:cNvCxnSpPr>
            <a:stCxn id="7" idx="1"/>
            <a:endCxn id="27" idx="3"/>
          </p:cNvCxnSpPr>
          <p:nvPr/>
        </p:nvCxnSpPr>
        <p:spPr>
          <a:xfrm flipH="1" flipV="1">
            <a:off x="4030132" y="3149648"/>
            <a:ext cx="85580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Rounded Rectangle 6"/>
          <p:cNvSpPr/>
          <p:nvPr/>
        </p:nvSpPr>
        <p:spPr>
          <a:xfrm>
            <a:off x="4885940" y="3006318"/>
            <a:ext cx="2388522" cy="29523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metis.io.R</a:t>
            </a:r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10" name="Group 9"/>
          <p:cNvGrpSpPr>
            <a:grpSpLocks noChangeAspect="1"/>
          </p:cNvGrpSpPr>
          <p:nvPr/>
        </p:nvGrpSpPr>
        <p:grpSpPr>
          <a:xfrm>
            <a:off x="5472042" y="3714044"/>
            <a:ext cx="5997270" cy="2506133"/>
            <a:chOff x="5580006" y="383298"/>
            <a:chExt cx="5691623" cy="2506133"/>
          </a:xfrm>
        </p:grpSpPr>
        <p:sp>
          <p:nvSpPr>
            <p:cNvPr id="14" name="Rounded Rectangle 13"/>
            <p:cNvSpPr/>
            <p:nvPr/>
          </p:nvSpPr>
          <p:spPr>
            <a:xfrm>
              <a:off x="5580006" y="512762"/>
              <a:ext cx="5691623" cy="2376669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7953152" y="383298"/>
              <a:ext cx="1245177" cy="518785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u="sng" dirty="0" smtClean="0">
                  <a:solidFill>
                    <a:schemeClr val="tx1"/>
                  </a:solidFill>
                </a:rPr>
                <a:t>IO Outputs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5" name="Group 24"/>
          <p:cNvGrpSpPr>
            <a:grpSpLocks noChangeAspect="1"/>
          </p:cNvGrpSpPr>
          <p:nvPr/>
        </p:nvGrpSpPr>
        <p:grpSpPr>
          <a:xfrm>
            <a:off x="135467" y="2500720"/>
            <a:ext cx="3894665" cy="1213324"/>
            <a:chOff x="-375153" y="1533957"/>
            <a:chExt cx="3894665" cy="1213324"/>
          </a:xfrm>
        </p:grpSpPr>
        <p:sp>
          <p:nvSpPr>
            <p:cNvPr id="27" name="Rounded Rectangle 26"/>
            <p:cNvSpPr/>
            <p:nvPr/>
          </p:nvSpPr>
          <p:spPr>
            <a:xfrm>
              <a:off x="-375153" y="1618488"/>
              <a:ext cx="3894665" cy="1128793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ounded Rectangle 27"/>
            <p:cNvSpPr/>
            <p:nvPr/>
          </p:nvSpPr>
          <p:spPr>
            <a:xfrm>
              <a:off x="270087" y="1533957"/>
              <a:ext cx="2502585" cy="518785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u="sng" dirty="0" smtClean="0">
                  <a:solidFill>
                    <a:schemeClr val="tx1"/>
                  </a:solidFill>
                </a:rPr>
                <a:t>Any Standardized IO Table</a:t>
              </a:r>
              <a:endParaRPr lang="en-US" sz="1600" u="sng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1" name="Group 30"/>
          <p:cNvGrpSpPr>
            <a:grpSpLocks noChangeAspect="1"/>
          </p:cNvGrpSpPr>
          <p:nvPr/>
        </p:nvGrpSpPr>
        <p:grpSpPr>
          <a:xfrm>
            <a:off x="4854222" y="520008"/>
            <a:ext cx="6927264" cy="1470976"/>
            <a:chOff x="4368034" y="314785"/>
            <a:chExt cx="6927264" cy="1470976"/>
          </a:xfrm>
        </p:grpSpPr>
        <p:sp>
          <p:nvSpPr>
            <p:cNvPr id="34" name="Rounded Rectangle 33"/>
            <p:cNvSpPr/>
            <p:nvPr/>
          </p:nvSpPr>
          <p:spPr>
            <a:xfrm>
              <a:off x="4368034" y="382683"/>
              <a:ext cx="6927264" cy="1403078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ounded Rectangle 34"/>
            <p:cNvSpPr/>
            <p:nvPr/>
          </p:nvSpPr>
          <p:spPr>
            <a:xfrm>
              <a:off x="6671068" y="314785"/>
              <a:ext cx="2621042" cy="518785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u="sng" dirty="0" smtClean="0">
                  <a:solidFill>
                    <a:schemeClr val="tx1"/>
                  </a:solidFill>
                </a:rPr>
                <a:t>Standardized IO Tables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36" name="Rounded Rectangle 35"/>
            <p:cNvSpPr/>
            <p:nvPr/>
          </p:nvSpPr>
          <p:spPr>
            <a:xfrm>
              <a:off x="5534640" y="590201"/>
              <a:ext cx="1927996" cy="518785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>
                  <a:solidFill>
                    <a:schemeClr val="tx1"/>
                  </a:solidFill>
                </a:rPr>
                <a:t>1. Default Values</a:t>
              </a:r>
            </a:p>
          </p:txBody>
        </p:sp>
        <p:sp>
          <p:nvSpPr>
            <p:cNvPr id="37" name="Rounded Rectangle 36"/>
            <p:cNvSpPr/>
            <p:nvPr/>
          </p:nvSpPr>
          <p:spPr>
            <a:xfrm>
              <a:off x="8480539" y="590466"/>
              <a:ext cx="2502585" cy="518785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>
                  <a:solidFill>
                    <a:schemeClr val="tx1"/>
                  </a:solidFill>
                </a:rPr>
                <a:t>2. Blank Template for users</a:t>
              </a:r>
            </a:p>
          </p:txBody>
        </p:sp>
      </p:grpSp>
      <p:cxnSp>
        <p:nvCxnSpPr>
          <p:cNvPr id="38" name="Elbow Connector 37"/>
          <p:cNvCxnSpPr>
            <a:stCxn id="34" idx="2"/>
            <a:endCxn id="27" idx="0"/>
          </p:cNvCxnSpPr>
          <p:nvPr/>
        </p:nvCxnSpPr>
        <p:spPr>
          <a:xfrm rot="5400000">
            <a:off x="4903194" y="-829410"/>
            <a:ext cx="594267" cy="6235054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0" name="Picture 3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9353" y="1183939"/>
            <a:ext cx="3250974" cy="698272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5988" y="1187996"/>
            <a:ext cx="3250974" cy="698272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512" y="2915501"/>
            <a:ext cx="3250974" cy="698272"/>
          </a:xfrm>
          <a:prstGeom prst="rect">
            <a:avLst/>
          </a:prstGeom>
        </p:spPr>
      </p:pic>
      <p:sp>
        <p:nvSpPr>
          <p:cNvPr id="51" name="Rounded Rectangle 50"/>
          <p:cNvSpPr/>
          <p:nvPr/>
        </p:nvSpPr>
        <p:spPr>
          <a:xfrm>
            <a:off x="219722" y="920619"/>
            <a:ext cx="3088617" cy="737651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Metis regional + sub-regional analysis</a:t>
            </a:r>
          </a:p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Local Expert data</a:t>
            </a:r>
          </a:p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Local fine-scaled models</a:t>
            </a:r>
          </a:p>
        </p:txBody>
      </p:sp>
      <p:cxnSp>
        <p:nvCxnSpPr>
          <p:cNvPr id="53" name="Elbow Connector 52"/>
          <p:cNvCxnSpPr>
            <a:stCxn id="14" idx="0"/>
            <a:endCxn id="7" idx="3"/>
          </p:cNvCxnSpPr>
          <p:nvPr/>
        </p:nvCxnSpPr>
        <p:spPr>
          <a:xfrm rot="16200000" flipV="1">
            <a:off x="7527784" y="2900614"/>
            <a:ext cx="689573" cy="1196215"/>
          </a:xfrm>
          <a:prstGeom prst="bentConnector2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0" name="Picture 5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8722" y="4482642"/>
            <a:ext cx="1713081" cy="1600747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53976" y="4491214"/>
            <a:ext cx="2069192" cy="1592173"/>
          </a:xfrm>
          <a:prstGeom prst="rect">
            <a:avLst/>
          </a:prstGeom>
        </p:spPr>
      </p:pic>
      <p:sp>
        <p:nvSpPr>
          <p:cNvPr id="65" name="Rounded Rectangle 64"/>
          <p:cNvSpPr/>
          <p:nvPr/>
        </p:nvSpPr>
        <p:spPr>
          <a:xfrm>
            <a:off x="5881766" y="4196407"/>
            <a:ext cx="1474784" cy="26809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smtClean="0">
                <a:solidFill>
                  <a:schemeClr val="tx1"/>
                </a:solidFill>
              </a:rPr>
              <a:t>Intensity matrix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66" name="Rounded Rectangle 65"/>
          <p:cNvSpPr/>
          <p:nvPr/>
        </p:nvSpPr>
        <p:spPr>
          <a:xfrm>
            <a:off x="7730385" y="4196406"/>
            <a:ext cx="1474784" cy="26809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smtClean="0">
                <a:solidFill>
                  <a:schemeClr val="tx1"/>
                </a:solidFill>
              </a:rPr>
              <a:t>Sankey by sector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67" name="Rounded Rectangle 66"/>
          <p:cNvSpPr/>
          <p:nvPr/>
        </p:nvSpPr>
        <p:spPr>
          <a:xfrm>
            <a:off x="9373716" y="4198280"/>
            <a:ext cx="1829711" cy="266221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smtClean="0">
                <a:solidFill>
                  <a:schemeClr val="tx1"/>
                </a:solidFill>
              </a:rPr>
              <a:t>Sankey by sub-sector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5"/>
          <a:srcRect l="5884" b="5587"/>
          <a:stretch/>
        </p:blipFill>
        <p:spPr>
          <a:xfrm>
            <a:off x="5581358" y="4482642"/>
            <a:ext cx="1793371" cy="1499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2023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045" y="657790"/>
            <a:ext cx="1409700" cy="521017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1" name="Straight Connector 10"/>
          <p:cNvCxnSpPr>
            <a:endCxn id="20" idx="1"/>
          </p:cNvCxnSpPr>
          <p:nvPr/>
        </p:nvCxnSpPr>
        <p:spPr>
          <a:xfrm>
            <a:off x="1195138" y="1363581"/>
            <a:ext cx="1293645" cy="146384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3402874" y="1657101"/>
            <a:ext cx="4896660" cy="74385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0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8783" y="2255921"/>
            <a:ext cx="1038225" cy="114300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24" name="Straight Connector 23"/>
          <p:cNvCxnSpPr>
            <a:endCxn id="32" idx="1"/>
          </p:cNvCxnSpPr>
          <p:nvPr/>
        </p:nvCxnSpPr>
        <p:spPr>
          <a:xfrm>
            <a:off x="3286819" y="2714124"/>
            <a:ext cx="2495860" cy="2406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3176337" y="2958766"/>
            <a:ext cx="2720642" cy="143100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endCxn id="35" idx="1"/>
          </p:cNvCxnSpPr>
          <p:nvPr/>
        </p:nvCxnSpPr>
        <p:spPr>
          <a:xfrm>
            <a:off x="3296654" y="3343777"/>
            <a:ext cx="1894974" cy="271261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2" name="Picture 3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2679" y="2414337"/>
            <a:ext cx="1809750" cy="64770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91627" y="5761119"/>
            <a:ext cx="2514600" cy="59055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96978" y="4249653"/>
            <a:ext cx="838200" cy="32385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06227" y="4092491"/>
            <a:ext cx="1371600" cy="63817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5" name="Straight Connector 14"/>
          <p:cNvCxnSpPr>
            <a:stCxn id="4" idx="3"/>
            <a:endCxn id="5" idx="1"/>
          </p:cNvCxnSpPr>
          <p:nvPr/>
        </p:nvCxnSpPr>
        <p:spPr>
          <a:xfrm>
            <a:off x="6735178" y="4411578"/>
            <a:ext cx="971049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99534" y="512846"/>
            <a:ext cx="2571750" cy="200977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723250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11383</TotalTime>
  <Words>947</Words>
  <Application>Microsoft Office PowerPoint</Application>
  <PresentationFormat>Widescreen</PresentationFormat>
  <Paragraphs>407</Paragraphs>
  <Slides>25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Arial</vt:lpstr>
      <vt:lpstr>Calibri</vt:lpstr>
      <vt:lpstr>Calibri Light</vt:lpstr>
      <vt:lpstr>Cambria Math</vt:lpstr>
      <vt:lpstr>Wingdings</vt:lpstr>
      <vt:lpstr>Office Theme</vt:lpstr>
      <vt:lpstr>Figures for Metis documentation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Metis IO – Basic Theory</vt:lpstr>
      <vt:lpstr>Metis IO – Basic Theory</vt:lpstr>
      <vt:lpstr>Metis IO – Basic Theory</vt:lpstr>
      <vt:lpstr>Metis IO – Basic Theory</vt:lpstr>
    </vt:vector>
  </TitlesOfParts>
  <Company>PNNL IM Services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Khan, Zarrar</dc:creator>
  <cp:lastModifiedBy>Khan, Zarrar</cp:lastModifiedBy>
  <cp:revision>124</cp:revision>
  <dcterms:created xsi:type="dcterms:W3CDTF">2018-10-10T15:22:41Z</dcterms:created>
  <dcterms:modified xsi:type="dcterms:W3CDTF">2019-08-02T12:53:43Z</dcterms:modified>
</cp:coreProperties>
</file>